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305" r:id="rId6"/>
    <p:sldId id="263" r:id="rId7"/>
    <p:sldId id="324" r:id="rId8"/>
    <p:sldId id="264" r:id="rId9"/>
    <p:sldId id="265" r:id="rId10"/>
    <p:sldId id="307" r:id="rId11"/>
    <p:sldId id="309" r:id="rId12"/>
    <p:sldId id="318" r:id="rId13"/>
    <p:sldId id="308" r:id="rId14"/>
    <p:sldId id="327" r:id="rId15"/>
    <p:sldId id="311" r:id="rId16"/>
    <p:sldId id="326" r:id="rId17"/>
    <p:sldId id="270" r:id="rId18"/>
    <p:sldId id="310" r:id="rId19"/>
    <p:sldId id="269" r:id="rId20"/>
    <p:sldId id="275" r:id="rId21"/>
    <p:sldId id="276" r:id="rId22"/>
    <p:sldId id="277" r:id="rId23"/>
    <p:sldId id="312" r:id="rId24"/>
    <p:sldId id="278" r:id="rId25"/>
    <p:sldId id="279" r:id="rId26"/>
    <p:sldId id="285" r:id="rId27"/>
    <p:sldId id="321" r:id="rId28"/>
    <p:sldId id="288" r:id="rId29"/>
    <p:sldId id="320" r:id="rId30"/>
    <p:sldId id="289" r:id="rId31"/>
    <p:sldId id="314" r:id="rId32"/>
    <p:sldId id="290" r:id="rId33"/>
    <p:sldId id="313" r:id="rId34"/>
    <p:sldId id="292" r:id="rId35"/>
    <p:sldId id="293" r:id="rId36"/>
    <p:sldId id="294" r:id="rId37"/>
    <p:sldId id="319" r:id="rId38"/>
    <p:sldId id="295" r:id="rId39"/>
    <p:sldId id="296" r:id="rId40"/>
    <p:sldId id="297" r:id="rId41"/>
    <p:sldId id="317" r:id="rId42"/>
    <p:sldId id="298" r:id="rId43"/>
    <p:sldId id="299" r:id="rId44"/>
    <p:sldId id="300" r:id="rId45"/>
    <p:sldId id="301" r:id="rId46"/>
    <p:sldId id="302" r:id="rId47"/>
    <p:sldId id="303" r:id="rId48"/>
    <p:sldId id="316" r:id="rId49"/>
    <p:sldId id="323" r:id="rId50"/>
    <p:sldId id="304" r:id="rId51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8522"/>
    <a:srgbClr val="7893B7"/>
    <a:srgbClr val="364556"/>
    <a:srgbClr val="374556"/>
    <a:srgbClr val="81A489"/>
    <a:srgbClr val="E7B071"/>
    <a:srgbClr val="407B9D"/>
    <a:srgbClr val="4A87AD"/>
    <a:srgbClr val="3F7596"/>
    <a:srgbClr val="437E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0"/>
    <p:restoredTop sz="81560"/>
  </p:normalViewPr>
  <p:slideViewPr>
    <p:cSldViewPr snapToGrid="0">
      <p:cViewPr>
        <p:scale>
          <a:sx n="51" d="100"/>
          <a:sy n="51" d="100"/>
        </p:scale>
        <p:origin x="9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41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9374-B1BD-2D68-85FE-2387587E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9DEE142A-3565-7F46-F0B7-B6D6C83C4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B6F81F08-5E21-691E-89B9-E8C01D0172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406477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9F99C-8A53-E2EE-9B01-FAE8421E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2C546592-F213-F285-6921-09DF101D5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6A3B009F-A1F7-AD56-9381-890EB352297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dpyr</a:t>
            </a:r>
            <a:r>
              <a:rPr dirty="0"/>
              <a:t> functions are like </a:t>
            </a:r>
            <a:r>
              <a:rPr dirty="0" err="1"/>
              <a:t>lego</a:t>
            </a:r>
            <a:r>
              <a:rPr dirty="0"/>
              <a:t>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779975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323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67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6374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7691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Plots to </a:t>
            </a:r>
            <a:r>
              <a:rPr lang="da-DK" dirty="0" err="1"/>
              <a:t>visualize</a:t>
            </a:r>
            <a:r>
              <a:rPr lang="da-DK" dirty="0"/>
              <a:t> data</a:t>
            </a:r>
          </a:p>
          <a:p>
            <a:endParaRPr lang="da-DK" dirty="0"/>
          </a:p>
          <a:p>
            <a:r>
              <a:rPr lang="da-DK" dirty="0" err="1"/>
              <a:t>Additive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: </a:t>
            </a:r>
            <a:r>
              <a:rPr lang="da-DK" dirty="0" err="1"/>
              <a:t>Build</a:t>
            </a:r>
            <a:r>
              <a:rPr lang="da-DK" dirty="0"/>
              <a:t> a plot </a:t>
            </a:r>
            <a:r>
              <a:rPr lang="da-DK" dirty="0" err="1"/>
              <a:t>layer</a:t>
            </a:r>
            <a:r>
              <a:rPr lang="da-DK" dirty="0"/>
              <a:t> by </a:t>
            </a:r>
            <a:r>
              <a:rPr lang="da-DK" dirty="0" err="1"/>
              <a:t>layer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layer</a:t>
            </a:r>
            <a:r>
              <a:rPr lang="da-DK" dirty="0"/>
              <a:t> </a:t>
            </a:r>
            <a:r>
              <a:rPr lang="da-DK" dirty="0" err="1"/>
              <a:t>enhances</a:t>
            </a:r>
            <a:r>
              <a:rPr lang="da-DK" dirty="0"/>
              <a:t> the plot. This </a:t>
            </a:r>
            <a:r>
              <a:rPr lang="da-DK" dirty="0" err="1"/>
              <a:t>makes</a:t>
            </a:r>
            <a:r>
              <a:rPr lang="da-DK" dirty="0"/>
              <a:t> plots </a:t>
            </a:r>
            <a:r>
              <a:rPr lang="da-DK" dirty="0" err="1"/>
              <a:t>easily</a:t>
            </a:r>
            <a:r>
              <a:rPr lang="da-DK" dirty="0"/>
              <a:t> </a:t>
            </a:r>
            <a:r>
              <a:rPr lang="da-DK" dirty="0" err="1"/>
              <a:t>customizable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Tidydata</a:t>
            </a:r>
            <a:r>
              <a:rPr lang="da-DK" dirty="0"/>
              <a:t>: One </a:t>
            </a:r>
            <a:r>
              <a:rPr lang="da-DK" dirty="0" err="1"/>
              <a:t>row</a:t>
            </a:r>
            <a:r>
              <a:rPr lang="da-DK" dirty="0"/>
              <a:t> per observation, </a:t>
            </a:r>
            <a:r>
              <a:rPr lang="da-DK" dirty="0" err="1"/>
              <a:t>one</a:t>
            </a:r>
            <a:r>
              <a:rPr lang="da-DK" dirty="0"/>
              <a:t> variable per feature. </a:t>
            </a:r>
          </a:p>
          <a:p>
            <a:endParaRPr lang="da-DK" dirty="0"/>
          </a:p>
          <a:p>
            <a:r>
              <a:rPr lang="da-DK" dirty="0" err="1"/>
              <a:t>ChatGPT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33862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24F30-F21A-850F-428C-403524254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>
            <a:extLst>
              <a:ext uri="{FF2B5EF4-FFF2-40B4-BE49-F238E27FC236}">
                <a16:creationId xmlns:a16="http://schemas.microsoft.com/office/drawing/2014/main" id="{1DE5933C-B1F4-E3A2-DE51-A1A1ED67D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>
            <a:extLst>
              <a:ext uri="{FF2B5EF4-FFF2-40B4-BE49-F238E27FC236}">
                <a16:creationId xmlns:a16="http://schemas.microsoft.com/office/drawing/2014/main" id="{95114EC8-571B-8A9F-5A61-A91176DEF83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</a:t>
            </a:r>
            <a:r>
              <a:rPr dirty="0" err="1"/>
              <a:t>geoms</a:t>
            </a:r>
            <a:r>
              <a:rPr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54762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Aesthetic mappings describe how variables in the data are mapped to visual properties (aesthetics) of </a:t>
            </a:r>
            <a:r>
              <a:rPr dirty="0" err="1"/>
              <a:t>geoms</a:t>
            </a:r>
            <a:r>
              <a:rPr dirty="0"/>
              <a:t>.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83F7F-554F-1F4E-13CC-C51137D78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956459AE-ACD2-F8C3-8623-F13858FE5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4638608-A80E-92BB-E229-AA8858FD2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78533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6896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13674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22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67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4691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48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9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to book a meeting with </a:t>
            </a:r>
            <a:r>
              <a:rPr lang="da-DK" dirty="0" err="1"/>
              <a:t>us</a:t>
            </a:r>
            <a:r>
              <a:rPr lang="da-DK" dirty="0"/>
              <a:t> to </a:t>
            </a:r>
            <a:r>
              <a:rPr lang="da-DK" dirty="0" err="1"/>
              <a:t>dicuss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. </a:t>
            </a:r>
          </a:p>
          <a:p>
            <a:r>
              <a:rPr lang="da-DK" dirty="0" err="1"/>
              <a:t>Decide</a:t>
            </a:r>
            <a:r>
              <a:rPr lang="da-DK" dirty="0"/>
              <a:t> on a </a:t>
            </a:r>
            <a:r>
              <a:rPr lang="da-DK" dirty="0" err="1"/>
              <a:t>working</a:t>
            </a:r>
            <a:r>
              <a:rPr lang="da-DK" dirty="0"/>
              <a:t> model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for the </a:t>
            </a:r>
            <a:r>
              <a:rPr lang="da-DK" dirty="0" err="1"/>
              <a:t>project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PhD</a:t>
            </a:r>
            <a:r>
              <a:rPr lang="da-DK" dirty="0"/>
              <a:t> students </a:t>
            </a:r>
            <a:r>
              <a:rPr lang="da-DK" dirty="0" err="1"/>
              <a:t>gets</a:t>
            </a:r>
            <a:r>
              <a:rPr lang="da-DK" dirty="0"/>
              <a:t> 10 </a:t>
            </a:r>
            <a:r>
              <a:rPr lang="da-DK" dirty="0" err="1"/>
              <a:t>hrs</a:t>
            </a:r>
            <a:r>
              <a:rPr lang="da-DK" dirty="0"/>
              <a:t> of supervision for </a:t>
            </a:r>
            <a:r>
              <a:rPr lang="da-DK" dirty="0" err="1"/>
              <a:t>free</a:t>
            </a:r>
            <a:r>
              <a:rPr lang="da-DK" dirty="0"/>
              <a:t>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20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15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409D9-BBDC-2B70-86C9-188D22D16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D828964D-F93E-2707-279D-FFBFD5005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1829DCD-073A-7E1C-B377-9EC69DFCD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to book a meeting with </a:t>
            </a:r>
            <a:r>
              <a:rPr lang="da-DK" dirty="0" err="1"/>
              <a:t>us</a:t>
            </a:r>
            <a:r>
              <a:rPr lang="da-DK" dirty="0"/>
              <a:t> to </a:t>
            </a:r>
            <a:r>
              <a:rPr lang="da-DK" dirty="0" err="1"/>
              <a:t>dicuss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. </a:t>
            </a:r>
          </a:p>
          <a:p>
            <a:r>
              <a:rPr lang="da-DK" dirty="0" err="1"/>
              <a:t>Decide</a:t>
            </a:r>
            <a:r>
              <a:rPr lang="da-DK" dirty="0"/>
              <a:t> on a </a:t>
            </a:r>
            <a:r>
              <a:rPr lang="da-DK" dirty="0" err="1"/>
              <a:t>working</a:t>
            </a:r>
            <a:r>
              <a:rPr lang="da-DK" dirty="0"/>
              <a:t> model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for the </a:t>
            </a:r>
            <a:r>
              <a:rPr lang="da-DK" dirty="0" err="1"/>
              <a:t>project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PhD</a:t>
            </a:r>
            <a:r>
              <a:rPr lang="da-DK" dirty="0"/>
              <a:t> students </a:t>
            </a:r>
            <a:r>
              <a:rPr lang="da-DK" dirty="0" err="1"/>
              <a:t>gets</a:t>
            </a:r>
            <a:r>
              <a:rPr lang="da-DK" dirty="0"/>
              <a:t> 10 </a:t>
            </a:r>
            <a:r>
              <a:rPr lang="da-DK" dirty="0" err="1"/>
              <a:t>hrs</a:t>
            </a:r>
            <a:r>
              <a:rPr lang="da-DK" dirty="0"/>
              <a:t> of supervision for </a:t>
            </a:r>
            <a:r>
              <a:rPr lang="da-DK" dirty="0" err="1"/>
              <a:t>free</a:t>
            </a:r>
            <a:r>
              <a:rPr lang="da-DK" dirty="0"/>
              <a:t>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9843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[Talk </a:t>
            </a:r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. Open source, 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intuative</a:t>
            </a:r>
            <a:r>
              <a:rPr lang="da-DK" dirty="0"/>
              <a:t> for data </a:t>
            </a:r>
            <a:r>
              <a:rPr lang="da-DK" dirty="0" err="1"/>
              <a:t>wrangling</a:t>
            </a:r>
            <a:r>
              <a:rPr lang="da-DK" dirty="0"/>
              <a:t> and plotting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steps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do to </a:t>
            </a:r>
            <a:r>
              <a:rPr lang="da-DK" dirty="0" err="1"/>
              <a:t>your</a:t>
            </a:r>
            <a:r>
              <a:rPr lang="da-DK" dirty="0"/>
              <a:t> data]</a:t>
            </a:r>
          </a:p>
        </p:txBody>
      </p:sp>
    </p:spTree>
    <p:extLst>
      <p:ext uri="{BB962C8B-B14F-4D97-AF65-F5344CB8AC3E}">
        <p14:creationId xmlns:p14="http://schemas.microsoft.com/office/powerpoint/2010/main" val="874725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 dirty="0" err="1"/>
              <a:t>Copy</a:t>
            </a:r>
            <a:r>
              <a:rPr lang="da-DK" dirty="0"/>
              <a:t> of </a:t>
            </a:r>
            <a:r>
              <a:rPr lang="da-DK" dirty="0" err="1"/>
              <a:t>previous</a:t>
            </a:r>
            <a:r>
              <a:rPr lang="da-DK" dirty="0"/>
              <a:t> slide but with potential </a:t>
            </a:r>
            <a:r>
              <a:rPr lang="da-DK" dirty="0" err="1"/>
              <a:t>update</a:t>
            </a:r>
            <a:r>
              <a:rPr lang="da-DK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0550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876761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3BA1A-2E26-91CC-6251-A8C3FEB2D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4D0B7D74-1A55-5EB9-4283-841CC0D68A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24EBE053-2E40-BDE6-522D-75A5BDE7A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1737562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Markdown is a plain text language with formatting syntax designed so that it can be converted to HTML and many other formats.</a:t>
            </a:r>
          </a:p>
          <a:p>
            <a:endParaRPr dirty="0"/>
          </a:p>
          <a:p>
            <a:r>
              <a:rPr dirty="0"/>
              <a:t>They are written using an extension of markdown syntax that enables R code to be embedded in them in a way which can later be executed.  </a:t>
            </a:r>
          </a:p>
          <a:p>
            <a:endParaRPr dirty="0"/>
          </a:p>
          <a:p>
            <a:r>
              <a:rPr dirty="0" err="1"/>
              <a:t>Knitr</a:t>
            </a:r>
            <a:r>
              <a:rPr dirty="0"/>
              <a:t>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13512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 spd="med"/>
  <p:hf sldNum="0" hdr="0" ftr="0" dt="0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revolutionanalytics.com/" TargetMode="External"/><Relationship Id="rId13" Type="http://schemas.openxmlformats.org/officeDocument/2006/relationships/hyperlink" Target="https://www.datacamp.com/" TargetMode="External"/><Relationship Id="rId3" Type="http://schemas.openxmlformats.org/officeDocument/2006/relationships/hyperlink" Target="https://rseek.org/" TargetMode="External"/><Relationship Id="rId7" Type="http://schemas.openxmlformats.org/officeDocument/2006/relationships/hyperlink" Target="https://github.com/trending/r" TargetMode="External"/><Relationship Id="rId12" Type="http://schemas.openxmlformats.org/officeDocument/2006/relationships/hyperlink" Target="https://www.r-bloggers.com/best-books-to-learn-r-programming/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tatmethods.net/r-tutorial/index.html" TargetMode="External"/><Relationship Id="rId11" Type="http://schemas.openxmlformats.org/officeDocument/2006/relationships/hyperlink" Target="http://r-statistics.co/Top50-Ggplot2-Visualizations-MasterList-R-Code.html" TargetMode="External"/><Relationship Id="rId5" Type="http://schemas.openxmlformats.org/officeDocument/2006/relationships/hyperlink" Target="http://www.cookbook-r.com/" TargetMode="External"/><Relationship Id="rId15" Type="http://schemas.openxmlformats.org/officeDocument/2006/relationships/hyperlink" Target="https://www.coursera.org/" TargetMode="External"/><Relationship Id="rId10" Type="http://schemas.openxmlformats.org/officeDocument/2006/relationships/hyperlink" Target="https://www.r-graph-gallery.com/" TargetMode="External"/><Relationship Id="rId4" Type="http://schemas.openxmlformats.org/officeDocument/2006/relationships/hyperlink" Target="https://rstudio.com/resources/cheatsheets/" TargetMode="External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hyperlink" Target="https://www.codecademy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11" Type="http://schemas.microsoft.com/office/2007/relationships/hdphoto" Target="../media/hdphoto2.wdp"/><Relationship Id="rId5" Type="http://schemas.openxmlformats.org/officeDocument/2006/relationships/hyperlink" Target="https://datalab.science.ku.dk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heads.ku.dk/" TargetMode="Externa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enter-for-health-data-science.github.io/FromExceltoR/" TargetMode="External"/><Relationship Id="rId5" Type="http://schemas.openxmlformats.org/officeDocument/2006/relationships/hyperlink" Target="https://posit.co/download/rstudio-desktop/" TargetMode="External"/><Relationship Id="rId4" Type="http://schemas.openxmlformats.org/officeDocument/2006/relationships/hyperlink" Target="https://cran.r-project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hyperlink" Target="https://cran.r-project.org/web/packages/survminer/survminer.pdf" TargetMode="External"/><Relationship Id="rId18" Type="http://schemas.openxmlformats.org/officeDocument/2006/relationships/hyperlink" Target="https://cran.r-project.org/web/packages/incidence/vignettes/customize_plot.html" TargetMode="External"/><Relationship Id="rId3" Type="http://schemas.openxmlformats.org/officeDocument/2006/relationships/hyperlink" Target="https://cran.r-project.org/web/packages/lme4/vignettes/lmer.pdf" TargetMode="External"/><Relationship Id="rId7" Type="http://schemas.openxmlformats.org/officeDocument/2006/relationships/image" Target="../media/image73.png"/><Relationship Id="rId12" Type="http://schemas.openxmlformats.org/officeDocument/2006/relationships/hyperlink" Target="https://rviews.rstudio.com/2017/09/25/survival-analysis-with-r/" TargetMode="External"/><Relationship Id="rId17" Type="http://schemas.openxmlformats.org/officeDocument/2006/relationships/hyperlink" Target="https://rviews.rstudio.com/2020/03/05/covid-19-epidemiology-with-r/" TargetMode="External"/><Relationship Id="rId2" Type="http://schemas.openxmlformats.org/officeDocument/2006/relationships/notesSlide" Target="../notesSlides/notesSlide27.xml"/><Relationship Id="rId16" Type="http://schemas.openxmlformats.org/officeDocument/2006/relationships/hyperlink" Target="https://cran.r-project.org/web/packages/Epi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hyperlink" Target="https://www.datacamp.com/community/tutorials/tutorial-ridge-lasso-elastic-net" TargetMode="External"/><Relationship Id="rId5" Type="http://schemas.openxmlformats.org/officeDocument/2006/relationships/hyperlink" Target="https://cran.r-project.org/web/packages/glmmTMB/index.html" TargetMode="External"/><Relationship Id="rId15" Type="http://schemas.openxmlformats.org/officeDocument/2006/relationships/image" Target="../media/image75.gif"/><Relationship Id="rId10" Type="http://schemas.openxmlformats.org/officeDocument/2006/relationships/hyperlink" Target="https://cran.r-project.org/web/packages/elasticnet/elasticnet.pdf" TargetMode="External"/><Relationship Id="rId4" Type="http://schemas.openxmlformats.org/officeDocument/2006/relationships/hyperlink" Target="https://cran.microsoft.com/snapshot/2017-08-01/web/packages/sjPlot/vignettes/sjplmer.html" TargetMode="External"/><Relationship Id="rId9" Type="http://schemas.openxmlformats.org/officeDocument/2006/relationships/hyperlink" Target="https://cran.r-project.org/web/packages/glmnet/glmnet.pdf" TargetMode="External"/><Relationship Id="rId14" Type="http://schemas.openxmlformats.org/officeDocument/2006/relationships/hyperlink" Target="https://rpkgs.datanovia.com/survminer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tensorflow.rstudio.com/" TargetMode="External"/><Relationship Id="rId13" Type="http://schemas.openxmlformats.org/officeDocument/2006/relationships/image" Target="../media/image79.tif"/><Relationship Id="rId18" Type="http://schemas.openxmlformats.org/officeDocument/2006/relationships/image" Target="../media/image84.tif"/><Relationship Id="rId3" Type="http://schemas.openxmlformats.org/officeDocument/2006/relationships/hyperlink" Target="https://bioconductor.org/packages/release/bioc/vignettes/PCAtools/inst/doc/PCAtools.html" TargetMode="External"/><Relationship Id="rId7" Type="http://schemas.openxmlformats.org/officeDocument/2006/relationships/hyperlink" Target="https://keras.rstudio.com/" TargetMode="External"/><Relationship Id="rId12" Type="http://schemas.openxmlformats.org/officeDocument/2006/relationships/image" Target="../media/image78.tif"/><Relationship Id="rId17" Type="http://schemas.openxmlformats.org/officeDocument/2006/relationships/image" Target="../media/image83.tif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82.tif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77.tif"/><Relationship Id="rId5" Type="http://schemas.openxmlformats.org/officeDocument/2006/relationships/hyperlink" Target="https://plotly-r.com/d-charts.html" TargetMode="External"/><Relationship Id="rId15" Type="http://schemas.openxmlformats.org/officeDocument/2006/relationships/image" Target="../media/image81.tif"/><Relationship Id="rId10" Type="http://schemas.openxmlformats.org/officeDocument/2006/relationships/hyperlink" Target="https://lgatto.github.io/IntroMachineLearningWithR/an-introduction-to-machine-learning-with-r.html" TargetMode="External"/><Relationship Id="rId19" Type="http://schemas.openxmlformats.org/officeDocument/2006/relationships/image" Target="../media/image85.png"/><Relationship Id="rId4" Type="http://schemas.openxmlformats.org/officeDocument/2006/relationships/hyperlink" Target="https://amices.org/mice/" TargetMode="External"/><Relationship Id="rId9" Type="http://schemas.openxmlformats.org/officeDocument/2006/relationships/image" Target="../media/image76.png"/><Relationship Id="rId14" Type="http://schemas.openxmlformats.org/officeDocument/2006/relationships/image" Target="../media/image80.t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hyperlink" Target="https://www.uni-regensburg.de/medizin/epidemiologie-praeventivmedizin/genetische-epidemiologie/software/" TargetMode="External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hyperlink" Target="http://www.bioconductor.org/packages/release/BiocViews.html" TargetMode="Externa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e1071/vignettes/svmdoc.pdf" TargetMode="External"/><Relationship Id="rId11" Type="http://schemas.openxmlformats.org/officeDocument/2006/relationships/image" Target="../media/image91.png"/><Relationship Id="rId5" Type="http://schemas.openxmlformats.org/officeDocument/2006/relationships/hyperlink" Target="http://www.bioconductor.org/packages/release/BiocViews.html#___RNASeq" TargetMode="External"/><Relationship Id="rId15" Type="http://schemas.openxmlformats.org/officeDocument/2006/relationships/hyperlink" Target="https://www.bioconductor.org/packages/release/BiocViews.html#___Proteomics" TargetMode="External"/><Relationship Id="rId10" Type="http://schemas.openxmlformats.org/officeDocument/2006/relationships/image" Target="../media/image90.png"/><Relationship Id="rId4" Type="http://schemas.openxmlformats.org/officeDocument/2006/relationships/hyperlink" Target="https://cran.r-project.org/web/packages/qqman/vignettes/qqman.htm" TargetMode="External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76.png"/><Relationship Id="rId3" Type="http://schemas.openxmlformats.org/officeDocument/2006/relationships/image" Target="../media/image86.png"/><Relationship Id="rId7" Type="http://schemas.openxmlformats.org/officeDocument/2006/relationships/image" Target="../media/image99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85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97.png"/><Relationship Id="rId15" Type="http://schemas.openxmlformats.org/officeDocument/2006/relationships/image" Target="../media/image102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96.jpeg"/><Relationship Id="rId9" Type="http://schemas.openxmlformats.org/officeDocument/2006/relationships/image" Target="../media/image100.png"/><Relationship Id="rId14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heads.ku.dk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hyperlink" Target="https://www.linkedin.com/company/ucph-heads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074" y="-149788"/>
            <a:ext cx="12989628" cy="14080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49788"/>
            <a:ext cx="14232629" cy="14080942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6607"/>
            <a:ext cx="11976933" cy="3478582"/>
            <a:chOff x="0" y="0"/>
            <a:chExt cx="11976932" cy="3478581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71206"/>
              <a:ext cx="1218210" cy="1238748"/>
              <a:chOff x="0" y="-12700"/>
              <a:chExt cx="1218208" cy="1238747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127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55455" y="-149788"/>
            <a:ext cx="13057246" cy="14080942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1" y="-57430"/>
            <a:ext cx="24371301" cy="311507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1" y="12572506"/>
            <a:ext cx="24371301" cy="1160639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49" name="Group"/>
          <p:cNvGrpSpPr/>
          <p:nvPr/>
        </p:nvGrpSpPr>
        <p:grpSpPr>
          <a:xfrm>
            <a:off x="8866335" y="453269"/>
            <a:ext cx="10356522" cy="1954471"/>
            <a:chOff x="0" y="1625"/>
            <a:chExt cx="10356521" cy="1954470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19" y="840736"/>
              <a:ext cx="9361874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1779243" y="1625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C5638D-4AEB-5197-C4B1-E5D7114CB9FA}"/>
              </a:ext>
            </a:extLst>
          </p:cNvPr>
          <p:cNvGrpSpPr>
            <a:grpSpLocks/>
          </p:cNvGrpSpPr>
          <p:nvPr/>
        </p:nvGrpSpPr>
        <p:grpSpPr>
          <a:xfrm>
            <a:off x="7750424" y="3668135"/>
            <a:ext cx="1659548" cy="1659548"/>
            <a:chOff x="6270783" y="3741638"/>
            <a:chExt cx="2160001" cy="2160001"/>
          </a:xfrm>
        </p:grpSpPr>
        <p:grpSp>
          <p:nvGrpSpPr>
            <p:cNvPr id="452" name="Group"/>
            <p:cNvGrpSpPr>
              <a:grpSpLocks noChangeAspect="1"/>
            </p:cNvGrpSpPr>
            <p:nvPr/>
          </p:nvGrpSpPr>
          <p:grpSpPr>
            <a:xfrm>
              <a:off x="6270783" y="3741638"/>
              <a:ext cx="2160001" cy="2160001"/>
              <a:chOff x="0" y="-1"/>
              <a:chExt cx="2449744" cy="2416747"/>
            </a:xfrm>
          </p:grpSpPr>
          <p:sp>
            <p:nvSpPr>
              <p:cNvPr id="450" name="Oval 6"/>
              <p:cNvSpPr/>
              <p:nvPr/>
            </p:nvSpPr>
            <p:spPr>
              <a:xfrm rot="16200000" flipH="1">
                <a:off x="247757" y="211390"/>
                <a:ext cx="1960756" cy="1987527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>
                  <a:solidFill>
                    <a:srgbClr val="7893B7"/>
                  </a:solidFill>
                </a:endParaRPr>
              </a:p>
            </p:txBody>
          </p:sp>
          <p:sp>
            <p:nvSpPr>
              <p:cNvPr id="451" name="Oval 14"/>
              <p:cNvSpPr/>
              <p:nvPr/>
            </p:nvSpPr>
            <p:spPr>
              <a:xfrm rot="16200000" flipH="1">
                <a:off x="16498" y="-16499"/>
                <a:ext cx="2416747" cy="2449744"/>
              </a:xfrm>
              <a:prstGeom prst="ellipse">
                <a:avLst/>
              </a:prstGeom>
              <a:noFill/>
              <a:ln w="25400" cap="flat">
                <a:solidFill>
                  <a:srgbClr val="7893B7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</p:grpSp>
        <p:sp>
          <p:nvSpPr>
            <p:cNvPr id="493" name="R"/>
            <p:cNvSpPr txBox="1"/>
            <p:nvPr/>
          </p:nvSpPr>
          <p:spPr>
            <a:xfrm>
              <a:off x="6957102" y="3934853"/>
              <a:ext cx="0" cy="18271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>
                <a:defRPr sz="13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8000" dirty="0"/>
                <a:t>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7ED3A-863C-49FA-DF53-0021AC854CB6}"/>
              </a:ext>
            </a:extLst>
          </p:cNvPr>
          <p:cNvGrpSpPr>
            <a:grpSpLocks noChangeAspect="1"/>
          </p:cNvGrpSpPr>
          <p:nvPr/>
        </p:nvGrpSpPr>
        <p:grpSpPr>
          <a:xfrm>
            <a:off x="17639205" y="3699892"/>
            <a:ext cx="1659548" cy="1659549"/>
            <a:chOff x="14815748" y="3781651"/>
            <a:chExt cx="2228532" cy="2126584"/>
          </a:xfrm>
        </p:grpSpPr>
        <p:grpSp>
          <p:nvGrpSpPr>
            <p:cNvPr id="455" name="Group"/>
            <p:cNvGrpSpPr/>
            <p:nvPr/>
          </p:nvGrpSpPr>
          <p:grpSpPr>
            <a:xfrm>
              <a:off x="14827085" y="3781651"/>
              <a:ext cx="2217195" cy="2126584"/>
              <a:chOff x="48133" y="0"/>
              <a:chExt cx="2217193" cy="2126582"/>
            </a:xfrm>
          </p:grpSpPr>
          <p:sp>
            <p:nvSpPr>
              <p:cNvPr id="453" name="Oval 7"/>
              <p:cNvSpPr/>
              <p:nvPr/>
            </p:nvSpPr>
            <p:spPr>
              <a:xfrm rot="16200000" flipH="1">
                <a:off x="290004" y="156432"/>
                <a:ext cx="1725340" cy="1808053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  <p:sp>
            <p:nvSpPr>
              <p:cNvPr id="454" name="Oval 15"/>
              <p:cNvSpPr/>
              <p:nvPr/>
            </p:nvSpPr>
            <p:spPr>
              <a:xfrm rot="16200000" flipH="1">
                <a:off x="93439" y="-45306"/>
                <a:ext cx="2126582" cy="2217193"/>
              </a:xfrm>
              <a:prstGeom prst="ellipse">
                <a:avLst/>
              </a:prstGeom>
              <a:noFill/>
              <a:ln w="25400" cap="flat">
                <a:solidFill>
                  <a:srgbClr val="374556">
                    <a:alpha val="68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94" name="R…"/>
            <p:cNvSpPr txBox="1"/>
            <p:nvPr/>
          </p:nvSpPr>
          <p:spPr>
            <a:xfrm>
              <a:off x="14815748" y="4111157"/>
              <a:ext cx="2217195" cy="15913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7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5400" dirty="0"/>
                <a:t>R</a:t>
              </a:r>
            </a:p>
            <a:p>
              <a:pPr algn="ctr">
                <a:lnSpc>
                  <a:spcPct val="80000"/>
                </a:lnSpc>
                <a:defRPr sz="37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2600" dirty="0"/>
                <a:t>Studio</a:t>
              </a:r>
            </a:p>
          </p:txBody>
        </p:sp>
      </p:grpSp>
      <p:sp>
        <p:nvSpPr>
          <p:cNvPr id="506" name="Language"/>
          <p:cNvSpPr txBox="1"/>
          <p:nvPr/>
        </p:nvSpPr>
        <p:spPr>
          <a:xfrm>
            <a:off x="2240783" y="4284092"/>
            <a:ext cx="1580148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</a:t>
            </a:r>
            <a:r>
              <a:rPr lang="da-DK" sz="3200" b="1" dirty="0" err="1"/>
              <a:t>programming</a:t>
            </a:r>
            <a:r>
              <a:rPr lang="da-DK" sz="3200" b="1" dirty="0"/>
              <a:t> l</a:t>
            </a:r>
            <a:r>
              <a:rPr sz="3200" b="1" dirty="0" err="1"/>
              <a:t>anguage</a:t>
            </a:r>
            <a:r>
              <a:rPr lang="da-DK" sz="3200" dirty="0"/>
              <a:t>	               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used</a:t>
            </a:r>
            <a:r>
              <a:rPr lang="da-DK" sz="3200" dirty="0"/>
              <a:t> from </a:t>
            </a:r>
            <a:r>
              <a:rPr lang="da-DK" sz="3200" dirty="0" err="1"/>
              <a:t>within</a:t>
            </a:r>
            <a:r>
              <a:rPr lang="da-DK" sz="3200" dirty="0"/>
              <a:t> in the </a:t>
            </a:r>
            <a:r>
              <a:rPr lang="da-DK" sz="3200" b="1" dirty="0"/>
              <a:t>Code</a:t>
            </a:r>
            <a:r>
              <a:rPr lang="da-DK" sz="3200" dirty="0"/>
              <a:t> </a:t>
            </a:r>
            <a:r>
              <a:rPr lang="da-DK" sz="3200" b="1" dirty="0"/>
              <a:t>Editor</a:t>
            </a:r>
            <a:r>
              <a:rPr lang="da-DK" sz="3200" dirty="0"/>
              <a:t>  </a:t>
            </a:r>
            <a:endParaRPr sz="3200" dirty="0"/>
          </a:p>
        </p:txBody>
      </p:sp>
      <p:sp>
        <p:nvSpPr>
          <p:cNvPr id="2" name="Language">
            <a:extLst>
              <a:ext uri="{FF2B5EF4-FFF2-40B4-BE49-F238E27FC236}">
                <a16:creationId xmlns:a16="http://schemas.microsoft.com/office/drawing/2014/main" id="{24A71693-C28F-91B5-B1C8-8A85729A46B4}"/>
              </a:ext>
            </a:extLst>
          </p:cNvPr>
          <p:cNvSpPr txBox="1"/>
          <p:nvPr/>
        </p:nvSpPr>
        <p:spPr>
          <a:xfrm>
            <a:off x="2240783" y="6629842"/>
            <a:ext cx="1312586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dirty="0"/>
              <a:t>The R </a:t>
            </a:r>
            <a:r>
              <a:rPr lang="da-DK" sz="3200" dirty="0" err="1"/>
              <a:t>code</a:t>
            </a:r>
            <a:r>
              <a:rPr lang="da-DK" sz="3200" dirty="0"/>
              <a:t> </a:t>
            </a:r>
            <a:r>
              <a:rPr lang="da-DK" sz="3200" dirty="0" err="1"/>
              <a:t>you</a:t>
            </a:r>
            <a:r>
              <a:rPr lang="da-DK" sz="3200" dirty="0"/>
              <a:t> </a:t>
            </a:r>
            <a:r>
              <a:rPr lang="da-DK" sz="3200" dirty="0" err="1"/>
              <a:t>write</a:t>
            </a:r>
            <a:r>
              <a:rPr lang="da-DK" sz="3200" dirty="0"/>
              <a:t> </a:t>
            </a:r>
            <a:r>
              <a:rPr lang="da-DK" sz="3200" dirty="0" err="1"/>
              <a:t>may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saved</a:t>
            </a:r>
            <a:r>
              <a:rPr lang="da-DK" sz="3200" dirty="0"/>
              <a:t> in </a:t>
            </a:r>
            <a:r>
              <a:rPr lang="da-DK" sz="3200" b="1" dirty="0"/>
              <a:t>scripts</a:t>
            </a:r>
            <a:r>
              <a:rPr lang="da-DK" sz="3200" dirty="0"/>
              <a:t> with extensions:</a:t>
            </a:r>
            <a:endParaRPr sz="3200" dirty="0"/>
          </a:p>
        </p:txBody>
      </p:sp>
      <p:sp>
        <p:nvSpPr>
          <p:cNvPr id="3" name="Language">
            <a:extLst>
              <a:ext uri="{FF2B5EF4-FFF2-40B4-BE49-F238E27FC236}">
                <a16:creationId xmlns:a16="http://schemas.microsoft.com/office/drawing/2014/main" id="{E4BE857A-07A9-6206-0548-1EF701B098C6}"/>
              </a:ext>
            </a:extLst>
          </p:cNvPr>
          <p:cNvSpPr txBox="1"/>
          <p:nvPr/>
        </p:nvSpPr>
        <p:spPr>
          <a:xfrm>
            <a:off x="2240783" y="10446406"/>
            <a:ext cx="822002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/>
              <a:t>Packages</a:t>
            </a:r>
            <a:r>
              <a:rPr lang="da-DK" sz="3200" dirty="0"/>
              <a:t> </a:t>
            </a:r>
            <a:r>
              <a:rPr lang="da-DK" sz="3200" dirty="0" err="1"/>
              <a:t>are</a:t>
            </a:r>
            <a:r>
              <a:rPr lang="da-DK" sz="3200" dirty="0"/>
              <a:t> </a:t>
            </a:r>
            <a:r>
              <a:rPr lang="da-DK" sz="3200" dirty="0" err="1"/>
              <a:t>bundles</a:t>
            </a:r>
            <a:r>
              <a:rPr lang="da-DK" sz="3200" dirty="0"/>
              <a:t>/</a:t>
            </a:r>
            <a:r>
              <a:rPr lang="da-DK" sz="3200" dirty="0" err="1"/>
              <a:t>libraries</a:t>
            </a:r>
            <a:r>
              <a:rPr lang="da-DK" sz="3200" dirty="0"/>
              <a:t> of </a:t>
            </a:r>
            <a:r>
              <a:rPr lang="da-DK" sz="3200" dirty="0" err="1"/>
              <a:t>functions</a:t>
            </a:r>
            <a:r>
              <a:rPr lang="da-DK" sz="3200" dirty="0"/>
              <a:t>.  </a:t>
            </a:r>
            <a:endParaRPr sz="3200" dirty="0"/>
          </a:p>
        </p:txBody>
      </p:sp>
      <p:sp>
        <p:nvSpPr>
          <p:cNvPr id="4" name="Language">
            <a:extLst>
              <a:ext uri="{FF2B5EF4-FFF2-40B4-BE49-F238E27FC236}">
                <a16:creationId xmlns:a16="http://schemas.microsoft.com/office/drawing/2014/main" id="{CB8E3520-ABB6-9132-F194-B337767F384B}"/>
              </a:ext>
            </a:extLst>
          </p:cNvPr>
          <p:cNvSpPr txBox="1"/>
          <p:nvPr/>
        </p:nvSpPr>
        <p:spPr>
          <a:xfrm>
            <a:off x="2240783" y="8535197"/>
            <a:ext cx="1536996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200" b="1" dirty="0" err="1"/>
              <a:t>Functions</a:t>
            </a:r>
            <a:r>
              <a:rPr lang="da-DK" sz="3200" dirty="0"/>
              <a:t> perform actions </a:t>
            </a:r>
            <a:r>
              <a:rPr lang="da-DK" sz="3200" dirty="0" err="1"/>
              <a:t>based</a:t>
            </a:r>
            <a:r>
              <a:rPr lang="da-DK" sz="3200" dirty="0"/>
              <a:t> on </a:t>
            </a:r>
            <a:r>
              <a:rPr lang="da-DK" sz="3200" b="1" dirty="0"/>
              <a:t>input arguments </a:t>
            </a:r>
            <a:r>
              <a:rPr lang="da-DK" sz="3200" dirty="0"/>
              <a:t>and return an output: </a:t>
            </a:r>
            <a:endParaRPr sz="3200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32AC1C6-DA99-A0A4-5117-43A816E40F87}"/>
              </a:ext>
            </a:extLst>
          </p:cNvPr>
          <p:cNvSpPr txBox="1"/>
          <p:nvPr/>
        </p:nvSpPr>
        <p:spPr>
          <a:xfrm>
            <a:off x="22418547" y="7583185"/>
            <a:ext cx="182101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select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mutate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057E1A-DC76-263E-BEA7-B411F12B941D}"/>
              </a:ext>
            </a:extLst>
          </p:cNvPr>
          <p:cNvGrpSpPr/>
          <p:nvPr/>
        </p:nvGrpSpPr>
        <p:grpSpPr>
          <a:xfrm>
            <a:off x="18976346" y="7292810"/>
            <a:ext cx="3993439" cy="4593348"/>
            <a:chOff x="19375191" y="6582944"/>
            <a:chExt cx="3993439" cy="4593348"/>
          </a:xfrm>
        </p:grpSpPr>
        <p:pic>
          <p:nvPicPr>
            <p:cNvPr id="5" name="Billede 4">
              <a:extLst>
                <a:ext uri="{FF2B5EF4-FFF2-40B4-BE49-F238E27FC236}">
                  <a16:creationId xmlns:a16="http://schemas.microsoft.com/office/drawing/2014/main" id="{0BDF564D-160F-D449-B1FB-1B9650CDD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01169" y="7980446"/>
              <a:ext cx="1560156" cy="1808507"/>
            </a:xfrm>
            <a:prstGeom prst="rect">
              <a:avLst/>
            </a:prstGeom>
          </p:spPr>
        </p:pic>
        <p:pic>
          <p:nvPicPr>
            <p:cNvPr id="6" name="Billede 5">
              <a:extLst>
                <a:ext uri="{FF2B5EF4-FFF2-40B4-BE49-F238E27FC236}">
                  <a16:creationId xmlns:a16="http://schemas.microsoft.com/office/drawing/2014/main" id="{B88F814A-65EC-2B72-412E-E7617F72E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9582" y="6582944"/>
              <a:ext cx="1560281" cy="1808507"/>
            </a:xfrm>
            <a:prstGeom prst="rect">
              <a:avLst/>
            </a:prstGeom>
          </p:spPr>
        </p:pic>
        <p:pic>
          <p:nvPicPr>
            <p:cNvPr id="7" name="Billede 6">
              <a:extLst>
                <a:ext uri="{FF2B5EF4-FFF2-40B4-BE49-F238E27FC236}">
                  <a16:creationId xmlns:a16="http://schemas.microsoft.com/office/drawing/2014/main" id="{E24689EE-5F8D-9A8D-0BD5-CE618BDF6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08349" y="7973829"/>
              <a:ext cx="1560281" cy="1808652"/>
            </a:xfrm>
            <a:prstGeom prst="rect">
              <a:avLst/>
            </a:prstGeom>
          </p:spPr>
        </p:pic>
        <p:pic>
          <p:nvPicPr>
            <p:cNvPr id="8" name="Billede 7">
              <a:extLst>
                <a:ext uri="{FF2B5EF4-FFF2-40B4-BE49-F238E27FC236}">
                  <a16:creationId xmlns:a16="http://schemas.microsoft.com/office/drawing/2014/main" id="{E6A384CF-A1F1-C64F-CF1A-56A2713F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75191" y="9367785"/>
              <a:ext cx="1560156" cy="1808507"/>
            </a:xfrm>
            <a:prstGeom prst="rect">
              <a:avLst/>
            </a:prstGeom>
          </p:spPr>
        </p:pic>
        <p:pic>
          <p:nvPicPr>
            <p:cNvPr id="9" name="Billede 8">
              <a:extLst>
                <a:ext uri="{FF2B5EF4-FFF2-40B4-BE49-F238E27FC236}">
                  <a16:creationId xmlns:a16="http://schemas.microsoft.com/office/drawing/2014/main" id="{F81A66E2-1174-096F-2D1B-66C5F4E8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79582" y="9362519"/>
              <a:ext cx="1560155" cy="1808507"/>
            </a:xfrm>
            <a:prstGeom prst="rect">
              <a:avLst/>
            </a:prstGeom>
          </p:spPr>
        </p:pic>
      </p:grpSp>
      <p:sp>
        <p:nvSpPr>
          <p:cNvPr id="12" name="Tekstfelt 11">
            <a:extLst>
              <a:ext uri="{FF2B5EF4-FFF2-40B4-BE49-F238E27FC236}">
                <a16:creationId xmlns:a16="http://schemas.microsoft.com/office/drawing/2014/main" id="{04018884-6F4D-C0BE-92DC-0FA06DAED47A}"/>
              </a:ext>
            </a:extLst>
          </p:cNvPr>
          <p:cNvSpPr txBox="1"/>
          <p:nvPr/>
        </p:nvSpPr>
        <p:spPr>
          <a:xfrm>
            <a:off x="22270711" y="10825997"/>
            <a:ext cx="18210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tibble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1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4" name="Tekstfelt 11">
            <a:extLst>
              <a:ext uri="{FF2B5EF4-FFF2-40B4-BE49-F238E27FC236}">
                <a16:creationId xmlns:a16="http://schemas.microsoft.com/office/drawing/2014/main" id="{C7B79DF6-1241-82DC-2DA3-9A53A3625E17}"/>
              </a:ext>
            </a:extLst>
          </p:cNvPr>
          <p:cNvSpPr txBox="1"/>
          <p:nvPr/>
        </p:nvSpPr>
        <p:spPr>
          <a:xfrm>
            <a:off x="16448122" y="8415536"/>
            <a:ext cx="160620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mean</a:t>
            </a:r>
            <a:r>
              <a:rPr lang="da-DK" sz="2800" b="1" dirty="0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800" b="1" dirty="0" err="1">
                <a:solidFill>
                  <a:srgbClr val="37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da-DK" sz="2800" b="1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</a:t>
            </a:r>
            <a:r>
              <a:rPr kumimoji="0" lang="da-DK" sz="2800" b="1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(x)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94C762-C7E1-75E7-2D6E-501597C5CB20}"/>
              </a:ext>
            </a:extLst>
          </p:cNvPr>
          <p:cNvGrpSpPr/>
          <p:nvPr/>
        </p:nvGrpSpPr>
        <p:grpSpPr>
          <a:xfrm>
            <a:off x="13853779" y="6054008"/>
            <a:ext cx="1516547" cy="1556932"/>
            <a:chOff x="15258037" y="6200965"/>
            <a:chExt cx="1516547" cy="15569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D80691-49DB-8945-4C7E-9984798D4B9F}"/>
                </a:ext>
              </a:extLst>
            </p:cNvPr>
            <p:cNvSpPr/>
            <p:nvPr/>
          </p:nvSpPr>
          <p:spPr>
            <a:xfrm>
              <a:off x="15466518" y="6400304"/>
              <a:ext cx="1118123" cy="1188720"/>
            </a:xfrm>
            <a:prstGeom prst="rect">
              <a:avLst/>
            </a:prstGeom>
            <a:solidFill>
              <a:srgbClr val="7893B7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5" name=".R"/>
            <p:cNvSpPr txBox="1"/>
            <p:nvPr/>
          </p:nvSpPr>
          <p:spPr>
            <a:xfrm>
              <a:off x="15258037" y="6653303"/>
              <a:ext cx="1425808" cy="9423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52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4400" dirty="0"/>
                <a:t>.</a:t>
              </a:r>
              <a:r>
                <a:rPr sz="6000" dirty="0"/>
                <a:t>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792D96-9C82-74BF-AF52-6758BF905013}"/>
                </a:ext>
              </a:extLst>
            </p:cNvPr>
            <p:cNvSpPr/>
            <p:nvPr/>
          </p:nvSpPr>
          <p:spPr>
            <a:xfrm>
              <a:off x="15258037" y="6200965"/>
              <a:ext cx="1516547" cy="1556932"/>
            </a:xfrm>
            <a:prstGeom prst="rect">
              <a:avLst/>
            </a:prstGeom>
            <a:noFill/>
            <a:ln w="25400" cap="flat">
              <a:solidFill>
                <a:srgbClr val="7893B7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4886E2-2EE2-60B8-C951-0A0D89BB9F49}"/>
              </a:ext>
            </a:extLst>
          </p:cNvPr>
          <p:cNvGrpSpPr/>
          <p:nvPr/>
        </p:nvGrpSpPr>
        <p:grpSpPr>
          <a:xfrm>
            <a:off x="15639480" y="6056861"/>
            <a:ext cx="1959779" cy="1556932"/>
            <a:chOff x="17043738" y="6182047"/>
            <a:chExt cx="1959779" cy="15569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948828-01EB-8932-B8B1-9A4D51D96575}"/>
                </a:ext>
              </a:extLst>
            </p:cNvPr>
            <p:cNvSpPr/>
            <p:nvPr/>
          </p:nvSpPr>
          <p:spPr>
            <a:xfrm>
              <a:off x="17251523" y="6400304"/>
              <a:ext cx="1518183" cy="1188720"/>
            </a:xfrm>
            <a:prstGeom prst="rect">
              <a:avLst/>
            </a:prstGeom>
            <a:solidFill>
              <a:srgbClr val="7893B7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96" name=".Rmd"/>
            <p:cNvSpPr txBox="1"/>
            <p:nvPr/>
          </p:nvSpPr>
          <p:spPr>
            <a:xfrm>
              <a:off x="17160784" y="6723545"/>
              <a:ext cx="1608922" cy="7912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defRPr sz="44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.</a:t>
              </a:r>
              <a:r>
                <a:rPr lang="da-DK" dirty="0" err="1"/>
                <a:t>Rmd</a:t>
              </a:r>
              <a:endParaRPr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218121-C278-CA31-447A-8F8C994C83B3}"/>
                </a:ext>
              </a:extLst>
            </p:cNvPr>
            <p:cNvSpPr/>
            <p:nvPr/>
          </p:nvSpPr>
          <p:spPr>
            <a:xfrm>
              <a:off x="17043738" y="6182047"/>
              <a:ext cx="1959779" cy="1556932"/>
            </a:xfrm>
            <a:prstGeom prst="rect">
              <a:avLst/>
            </a:prstGeom>
            <a:noFill/>
            <a:ln w="25400" cap="flat">
              <a:solidFill>
                <a:srgbClr val="7893B7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6496EA-CB82-E114-7666-33A7D5E2C1D8}"/>
              </a:ext>
            </a:extLst>
          </p:cNvPr>
          <p:cNvGrpSpPr/>
          <p:nvPr/>
        </p:nvGrpSpPr>
        <p:grpSpPr>
          <a:xfrm>
            <a:off x="17805993" y="6052360"/>
            <a:ext cx="1959779" cy="1556932"/>
            <a:chOff x="17043738" y="6182047"/>
            <a:chExt cx="1959779" cy="15569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9FA9935-A133-E937-B064-84F47BE5F0B3}"/>
                </a:ext>
              </a:extLst>
            </p:cNvPr>
            <p:cNvSpPr/>
            <p:nvPr/>
          </p:nvSpPr>
          <p:spPr>
            <a:xfrm>
              <a:off x="17251523" y="6400304"/>
              <a:ext cx="1518183" cy="1188720"/>
            </a:xfrm>
            <a:prstGeom prst="rect">
              <a:avLst/>
            </a:prstGeom>
            <a:solidFill>
              <a:srgbClr val="407B9D"/>
            </a:solidFill>
            <a:ln w="12700" cap="flat">
              <a:solidFill>
                <a:srgbClr val="0087AA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5" name=".Rmd">
              <a:extLst>
                <a:ext uri="{FF2B5EF4-FFF2-40B4-BE49-F238E27FC236}">
                  <a16:creationId xmlns:a16="http://schemas.microsoft.com/office/drawing/2014/main" id="{F3744EAE-F8D1-925D-4619-F1CB8F78C10D}"/>
                </a:ext>
              </a:extLst>
            </p:cNvPr>
            <p:cNvSpPr txBox="1"/>
            <p:nvPr/>
          </p:nvSpPr>
          <p:spPr>
            <a:xfrm>
              <a:off x="17160784" y="6723545"/>
              <a:ext cx="1608922" cy="7912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defRPr sz="44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.</a:t>
              </a:r>
              <a:r>
                <a:rPr lang="da-DK" dirty="0" err="1"/>
                <a:t>qmd</a:t>
              </a:r>
              <a:endParaRPr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8FD7B4-9A97-0352-0B6E-C62EFE683098}"/>
                </a:ext>
              </a:extLst>
            </p:cNvPr>
            <p:cNvSpPr/>
            <p:nvPr/>
          </p:nvSpPr>
          <p:spPr>
            <a:xfrm>
              <a:off x="17043738" y="6182047"/>
              <a:ext cx="1959779" cy="1556932"/>
            </a:xfrm>
            <a:prstGeom prst="rect">
              <a:avLst/>
            </a:prstGeom>
            <a:noFill/>
            <a:ln w="25400" cap="flat">
              <a:solidFill>
                <a:srgbClr val="407B9D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364ECBC-2A25-E9A9-E398-33D9AE1C0AE4}"/>
              </a:ext>
            </a:extLst>
          </p:cNvPr>
          <p:cNvSpPr txBox="1"/>
          <p:nvPr/>
        </p:nvSpPr>
        <p:spPr>
          <a:xfrm>
            <a:off x="19942629" y="7182848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23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animBg="1"/>
      <p:bldP spid="2" grpId="0" animBg="1"/>
      <p:bldP spid="3" grpId="0" animBg="1"/>
      <p:bldP spid="4" grpId="0" animBg="1"/>
      <p:bldP spid="11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32F4-44BC-DEA0-968B-1BF7AFC8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236C566-7276-3A0D-160F-97D4DD8DFB1A}"/>
              </a:ext>
            </a:extLst>
          </p:cNvPr>
          <p:cNvSpPr/>
          <p:nvPr/>
        </p:nvSpPr>
        <p:spPr>
          <a:xfrm>
            <a:off x="-98444" y="-106110"/>
            <a:ext cx="24568188" cy="330650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2E5C571F-A10B-2275-C8A9-180DC999C951}"/>
              </a:ext>
            </a:extLst>
          </p:cNvPr>
          <p:cNvGrpSpPr/>
          <p:nvPr/>
        </p:nvGrpSpPr>
        <p:grpSpPr>
          <a:xfrm>
            <a:off x="6082219" y="661017"/>
            <a:ext cx="12206862" cy="2383378"/>
            <a:chOff x="-2481944" y="32657"/>
            <a:chExt cx="12206861" cy="2383377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EBEF7E9C-1ACA-90D4-40E6-06EE9EE017BD}"/>
                </a:ext>
              </a:extLst>
            </p:cNvPr>
            <p:cNvSpPr txBox="1"/>
            <p:nvPr/>
          </p:nvSpPr>
          <p:spPr>
            <a:xfrm>
              <a:off x="-2481944" y="746730"/>
              <a:ext cx="12206861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QUARTO DOCUMENTS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083D9745-850F-4317-C66B-21B629EEFF60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99F53CB6-F550-ED20-195F-F25C5D63F31E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01" name="19">
            <a:extLst>
              <a:ext uri="{FF2B5EF4-FFF2-40B4-BE49-F238E27FC236}">
                <a16:creationId xmlns:a16="http://schemas.microsoft.com/office/drawing/2014/main" id="{2F5975F4-229D-7DA1-6533-71E553271DC6}"/>
              </a:ext>
            </a:extLst>
          </p:cNvPr>
          <p:cNvSpPr txBox="1"/>
          <p:nvPr/>
        </p:nvSpPr>
        <p:spPr>
          <a:xfrm>
            <a:off x="341992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7401467A-D9E3-AC56-4391-A73638C69339}"/>
              </a:ext>
            </a:extLst>
          </p:cNvPr>
          <p:cNvSpPr txBox="1"/>
          <p:nvPr/>
        </p:nvSpPr>
        <p:spPr>
          <a:xfrm>
            <a:off x="1973065" y="9443657"/>
            <a:ext cx="12158900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Pointers for </a:t>
            </a:r>
            <a:r>
              <a:rPr lang="da-DK" sz="3000" b="1" dirty="0" err="1">
                <a:solidFill>
                  <a:srgbClr val="364556"/>
                </a:solidFill>
                <a:latin typeface="Helvetica" pitchFamily="2" charset="0"/>
              </a:rPr>
              <a:t>quarto</a:t>
            </a:r>
            <a:r>
              <a:rPr lang="da-DK" sz="3000" b="1" dirty="0">
                <a:solidFill>
                  <a:srgbClr val="364556"/>
                </a:solidFill>
                <a:latin typeface="Helvetica" pitchFamily="2" charset="0"/>
              </a:rPr>
              <a:t>:</a:t>
            </a: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Separate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sections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with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headers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Do not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overfill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code</a:t>
            </a:r>
            <a:r>
              <a:rPr kumimoji="0" lang="da-DK" sz="30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 </a:t>
            </a:r>
            <a:r>
              <a:rPr kumimoji="0" lang="da-DK" sz="30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chunks</a:t>
            </a:r>
            <a:endParaRPr kumimoji="0" lang="da-DK" sz="30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Write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meaningful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and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precise</a:t>
            </a:r>
            <a:r>
              <a:rPr lang="da-DK" sz="30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3000" dirty="0" err="1">
                <a:solidFill>
                  <a:srgbClr val="364556"/>
                </a:solidFill>
                <a:latin typeface="Helvetica" pitchFamily="2" charset="0"/>
              </a:rPr>
              <a:t>comments</a:t>
            </a: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  <a:p>
            <a:pPr marR="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5" name="Picture 4" descr="A cat with a sticker on its head&#10;&#10;Description automatically generated">
            <a:extLst>
              <a:ext uri="{FF2B5EF4-FFF2-40B4-BE49-F238E27FC236}">
                <a16:creationId xmlns:a16="http://schemas.microsoft.com/office/drawing/2014/main" id="{BC464A25-16F5-A0AE-92AB-4BAC6F010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975" y="4146447"/>
            <a:ext cx="8367961" cy="8873196"/>
          </a:xfrm>
          <a:prstGeom prst="rect">
            <a:avLst/>
          </a:prstGeom>
        </p:spPr>
      </p:pic>
      <p:sp>
        <p:nvSpPr>
          <p:cNvPr id="6" name="Tekstfelt 3">
            <a:extLst>
              <a:ext uri="{FF2B5EF4-FFF2-40B4-BE49-F238E27FC236}">
                <a16:creationId xmlns:a16="http://schemas.microsoft.com/office/drawing/2014/main" id="{DB518863-BB89-6548-54AD-038174340C77}"/>
              </a:ext>
            </a:extLst>
          </p:cNvPr>
          <p:cNvSpPr txBox="1"/>
          <p:nvPr/>
        </p:nvSpPr>
        <p:spPr>
          <a:xfrm>
            <a:off x="1974053" y="5212207"/>
            <a:ext cx="12157910" cy="4257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Tool which supports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reproducible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coding/publication (reports)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Quarto works with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markup language 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markup language is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text-coding system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which specifies structure &amp; format of a document and the text within it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We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render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(compile) a Quarto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  <a:sym typeface="Wingdings" pitchFamily="2" charset="2"/>
              </a:rPr>
              <a:t> html, pdf, word, website</a:t>
            </a:r>
            <a:endParaRPr lang="en-US" sz="3000" dirty="0"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sz="3000" dirty="0">
              <a:solidFill>
                <a:srgbClr val="364556"/>
              </a:solidFill>
              <a:latin typeface="Helvetica" pitchFamily="2" charset="0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F44726FF-9A1A-73DD-09D6-2D53007B3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t="25610" r="18896" b="33624"/>
          <a:stretch/>
        </p:blipFill>
        <p:spPr>
          <a:xfrm>
            <a:off x="1973065" y="3806813"/>
            <a:ext cx="3126771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7764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45174-09D4-6F81-86C1-01421F460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694D25C-952D-2272-0AAB-4CE2EE2DEBEA}"/>
              </a:ext>
            </a:extLst>
          </p:cNvPr>
          <p:cNvSpPr/>
          <p:nvPr/>
        </p:nvSpPr>
        <p:spPr>
          <a:xfrm>
            <a:off x="-98444" y="-106109"/>
            <a:ext cx="24568188" cy="3678314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solidFill>
                <a:srgbClr val="2E6698"/>
              </a:solidFill>
            </a:endParaRPr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9C84F839-1E7F-C2FC-B6B5-D4DFBA0CE5DB}"/>
              </a:ext>
            </a:extLst>
          </p:cNvPr>
          <p:cNvGrpSpPr/>
          <p:nvPr/>
        </p:nvGrpSpPr>
        <p:grpSpPr>
          <a:xfrm>
            <a:off x="5820960" y="839545"/>
            <a:ext cx="13483897" cy="2557550"/>
            <a:chOff x="-2917375" y="32657"/>
            <a:chExt cx="13483896" cy="2557549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B54ABE88-2A42-59DE-6DD3-8EE80F07EC7F}"/>
                </a:ext>
              </a:extLst>
            </p:cNvPr>
            <p:cNvSpPr txBox="1"/>
            <p:nvPr/>
          </p:nvSpPr>
          <p:spPr>
            <a:xfrm>
              <a:off x="-2917375" y="920902"/>
              <a:ext cx="13483896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PATHS – LOCATION, LOCATION, LOCATION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3AA503EE-2BF5-EA9A-CBD3-96F9A851DE65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F12696C2-AB52-C2C5-8143-4C13AAF10876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95FD6DBC-4C6C-CB0D-FBF4-FF3A266AA35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56759" y="13864311"/>
            <a:ext cx="469706" cy="492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2000" spc="-1"/>
            </a:lvl1pPr>
          </a:lstStyle>
          <a:p>
            <a:r>
              <a:rPr lang="en-US" dirty="0"/>
              <a:t>14</a:t>
            </a:r>
            <a:endParaRPr dirty="0"/>
          </a:p>
        </p:txBody>
      </p:sp>
      <p:sp>
        <p:nvSpPr>
          <p:cNvPr id="1032" name="Tekstfelt 3">
            <a:extLst>
              <a:ext uri="{FF2B5EF4-FFF2-40B4-BE49-F238E27FC236}">
                <a16:creationId xmlns:a16="http://schemas.microsoft.com/office/drawing/2014/main" id="{B38B5CED-44F7-EFF2-69EF-409630ED5F2A}"/>
              </a:ext>
            </a:extLst>
          </p:cNvPr>
          <p:cNvSpPr txBox="1"/>
          <p:nvPr/>
        </p:nvSpPr>
        <p:spPr>
          <a:xfrm>
            <a:off x="1701182" y="4903669"/>
            <a:ext cx="13654542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The directories on your computer are organized in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File Tree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Move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 between directories or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point to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a place in the tree with a specific file </a:t>
            </a:r>
          </a:p>
        </p:txBody>
      </p:sp>
      <p:sp>
        <p:nvSpPr>
          <p:cNvPr id="1033" name="Tekstfelt 3">
            <a:extLst>
              <a:ext uri="{FF2B5EF4-FFF2-40B4-BE49-F238E27FC236}">
                <a16:creationId xmlns:a16="http://schemas.microsoft.com/office/drawing/2014/main" id="{2395CA15-DACB-5EBA-5C9C-6B391F07C0FC}"/>
              </a:ext>
            </a:extLst>
          </p:cNvPr>
          <p:cNvSpPr txBox="1"/>
          <p:nvPr/>
        </p:nvSpPr>
        <p:spPr>
          <a:xfrm>
            <a:off x="1701181" y="10182498"/>
            <a:ext cx="13240150" cy="21800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The place you are, right now, is called the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working directory </a:t>
            </a: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(wd)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Where am I: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  <a:cs typeface="Courier New" panose="02070309020205020404" pitchFamily="49" charset="0"/>
              </a:rPr>
              <a:t>	Go to :  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(‘path’) </a:t>
            </a:r>
            <a:endParaRPr lang="da-DK" sz="3000" b="1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37CC955F-8F50-908C-7889-AD79E3FE6920}"/>
              </a:ext>
            </a:extLst>
          </p:cNvPr>
          <p:cNvGrpSpPr>
            <a:grpSpLocks noChangeAspect="1"/>
          </p:cNvGrpSpPr>
          <p:nvPr/>
        </p:nvGrpSpPr>
        <p:grpSpPr>
          <a:xfrm>
            <a:off x="15097974" y="4127247"/>
            <a:ext cx="7533079" cy="8903919"/>
            <a:chOff x="14613238" y="5888177"/>
            <a:chExt cx="8220891" cy="9716895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16E8E382-D92D-2071-9DFD-BF0CB05D761B}"/>
                </a:ext>
              </a:extLst>
            </p:cNvPr>
            <p:cNvSpPr txBox="1"/>
            <p:nvPr/>
          </p:nvSpPr>
          <p:spPr>
            <a:xfrm>
              <a:off x="14613238" y="10184242"/>
              <a:ext cx="2547517" cy="517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Data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1EAFBF94-F7BE-6FC3-DF6D-CB037C5E73FB}"/>
                </a:ext>
              </a:extLst>
            </p:cNvPr>
            <p:cNvSpPr txBox="1"/>
            <p:nvPr/>
          </p:nvSpPr>
          <p:spPr>
            <a:xfrm>
              <a:off x="20286614" y="10181188"/>
              <a:ext cx="2547515" cy="517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Desktop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16A3E2-07EB-A600-A236-39CB09250F51}"/>
                </a:ext>
              </a:extLst>
            </p:cNvPr>
            <p:cNvSpPr txBox="1"/>
            <p:nvPr/>
          </p:nvSpPr>
          <p:spPr>
            <a:xfrm>
              <a:off x="17485761" y="7643989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abc123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9D16E5-EB7F-546E-AE8F-42FDE3C97EB7}"/>
                </a:ext>
              </a:extLst>
            </p:cNvPr>
            <p:cNvSpPr txBox="1"/>
            <p:nvPr/>
          </p:nvSpPr>
          <p:spPr>
            <a:xfrm>
              <a:off x="17602106" y="10175950"/>
              <a:ext cx="2547517" cy="47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Documents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CA1ABC71-2D08-2999-0118-C6669E300BA5}"/>
                </a:ext>
              </a:extLst>
            </p:cNvPr>
            <p:cNvSpPr txBox="1"/>
            <p:nvPr/>
          </p:nvSpPr>
          <p:spPr>
            <a:xfrm>
              <a:off x="16850469" y="12859074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Teaching</a:t>
              </a:r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F522A959-7D96-3B67-B98D-5FA01EC3D010}"/>
                </a:ext>
              </a:extLst>
            </p:cNvPr>
            <p:cNvSpPr txBox="1"/>
            <p:nvPr/>
          </p:nvSpPr>
          <p:spPr>
            <a:xfrm>
              <a:off x="19397986" y="12861048"/>
              <a:ext cx="2547517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374556"/>
                  </a:solidFill>
                  <a:latin typeface="Helvetica" pitchFamily="2" charset="0"/>
                </a:rPr>
                <a:t>Research</a:t>
              </a:r>
            </a:p>
          </p:txBody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33C63DD8-F2CB-F50C-96AF-48C399CDFB90}"/>
                </a:ext>
              </a:extLst>
            </p:cNvPr>
            <p:cNvSpPr txBox="1"/>
            <p:nvPr/>
          </p:nvSpPr>
          <p:spPr>
            <a:xfrm>
              <a:off x="19378248" y="15193163"/>
              <a:ext cx="2984248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374556"/>
                  </a:solidFill>
                  <a:latin typeface="Helvetica" pitchFamily="2" charset="0"/>
                </a:rPr>
                <a:t>myData.csv</a:t>
              </a:r>
              <a:endParaRPr lang="en-US" sz="2400" b="1" dirty="0">
                <a:solidFill>
                  <a:srgbClr val="374556"/>
                </a:solidFill>
                <a:latin typeface="Helvetica" pitchFamily="2" charset="0"/>
              </a:endParaRPr>
            </a:p>
          </p:txBody>
        </p:sp>
        <p:sp>
          <p:nvSpPr>
            <p:cNvPr id="54" name="Freeform: Shape 61">
              <a:extLst>
                <a:ext uri="{FF2B5EF4-FFF2-40B4-BE49-F238E27FC236}">
                  <a16:creationId xmlns:a16="http://schemas.microsoft.com/office/drawing/2014/main" id="{02E52178-BE4D-55E1-B2CE-08BDEB748211}"/>
                </a:ext>
              </a:extLst>
            </p:cNvPr>
            <p:cNvSpPr/>
            <p:nvPr/>
          </p:nvSpPr>
          <p:spPr>
            <a:xfrm>
              <a:off x="1821351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5" name="Freeform: Shape 62">
              <a:extLst>
                <a:ext uri="{FF2B5EF4-FFF2-40B4-BE49-F238E27FC236}">
                  <a16:creationId xmlns:a16="http://schemas.microsoft.com/office/drawing/2014/main" id="{58DA4482-E564-B201-A570-CDB4F2D8A733}"/>
                </a:ext>
              </a:extLst>
            </p:cNvPr>
            <p:cNvSpPr/>
            <p:nvPr/>
          </p:nvSpPr>
          <p:spPr>
            <a:xfrm>
              <a:off x="18124228" y="9123309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6" name="Freeform: Shape 639">
              <a:extLst>
                <a:ext uri="{FF2B5EF4-FFF2-40B4-BE49-F238E27FC236}">
                  <a16:creationId xmlns:a16="http://schemas.microsoft.com/office/drawing/2014/main" id="{3F97DB23-F978-4E4E-853A-E5EF4E9F9D4F}"/>
                </a:ext>
              </a:extLst>
            </p:cNvPr>
            <p:cNvSpPr/>
            <p:nvPr/>
          </p:nvSpPr>
          <p:spPr>
            <a:xfrm>
              <a:off x="18040035" y="9123309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1" name="Freeform: Shape 58">
              <a:extLst>
                <a:ext uri="{FF2B5EF4-FFF2-40B4-BE49-F238E27FC236}">
                  <a16:creationId xmlns:a16="http://schemas.microsoft.com/office/drawing/2014/main" id="{D9A09493-FD29-D838-A2F3-D9988B8F9C37}"/>
                </a:ext>
              </a:extLst>
            </p:cNvPr>
            <p:cNvSpPr/>
            <p:nvPr/>
          </p:nvSpPr>
          <p:spPr>
            <a:xfrm>
              <a:off x="20917652" y="906168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2" name="Freeform: Shape 59">
              <a:extLst>
                <a:ext uri="{FF2B5EF4-FFF2-40B4-BE49-F238E27FC236}">
                  <a16:creationId xmlns:a16="http://schemas.microsoft.com/office/drawing/2014/main" id="{CD3FB038-E968-7211-9338-6DFBE1530272}"/>
                </a:ext>
              </a:extLst>
            </p:cNvPr>
            <p:cNvSpPr/>
            <p:nvPr/>
          </p:nvSpPr>
          <p:spPr>
            <a:xfrm>
              <a:off x="21063967" y="9017391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3" name="Freeform: Shape 60">
              <a:extLst>
                <a:ext uri="{FF2B5EF4-FFF2-40B4-BE49-F238E27FC236}">
                  <a16:creationId xmlns:a16="http://schemas.microsoft.com/office/drawing/2014/main" id="{3BA3D03F-3078-2D85-5A07-F921E7EEA596}"/>
                </a:ext>
              </a:extLst>
            </p:cNvPr>
            <p:cNvSpPr/>
            <p:nvPr/>
          </p:nvSpPr>
          <p:spPr>
            <a:xfrm>
              <a:off x="20979774" y="9017391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8" name="Freeform: Shape 55">
              <a:extLst>
                <a:ext uri="{FF2B5EF4-FFF2-40B4-BE49-F238E27FC236}">
                  <a16:creationId xmlns:a16="http://schemas.microsoft.com/office/drawing/2014/main" id="{9EC7AF2B-8C00-DC73-7867-CCB1EE92BD10}"/>
                </a:ext>
              </a:extLst>
            </p:cNvPr>
            <p:cNvSpPr/>
            <p:nvPr/>
          </p:nvSpPr>
          <p:spPr>
            <a:xfrm>
              <a:off x="17496045" y="11713482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9" name="Freeform: Shape 56">
              <a:extLst>
                <a:ext uri="{FF2B5EF4-FFF2-40B4-BE49-F238E27FC236}">
                  <a16:creationId xmlns:a16="http://schemas.microsoft.com/office/drawing/2014/main" id="{A383652E-1D06-8EA7-63AD-667592077016}"/>
                </a:ext>
              </a:extLst>
            </p:cNvPr>
            <p:cNvSpPr/>
            <p:nvPr/>
          </p:nvSpPr>
          <p:spPr>
            <a:xfrm>
              <a:off x="17665149" y="11797507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50" name="Freeform: Shape 57">
              <a:extLst>
                <a:ext uri="{FF2B5EF4-FFF2-40B4-BE49-F238E27FC236}">
                  <a16:creationId xmlns:a16="http://schemas.microsoft.com/office/drawing/2014/main" id="{AD0FD844-33CC-BC4E-65F7-3C14B8A9EB4B}"/>
                </a:ext>
              </a:extLst>
            </p:cNvPr>
            <p:cNvSpPr/>
            <p:nvPr/>
          </p:nvSpPr>
          <p:spPr>
            <a:xfrm>
              <a:off x="17580956" y="11797507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5" name="Freeform: Shape 52">
              <a:extLst>
                <a:ext uri="{FF2B5EF4-FFF2-40B4-BE49-F238E27FC236}">
                  <a16:creationId xmlns:a16="http://schemas.microsoft.com/office/drawing/2014/main" id="{7B552888-F764-68D6-AAA1-172834C8EADD}"/>
                </a:ext>
              </a:extLst>
            </p:cNvPr>
            <p:cNvSpPr/>
            <p:nvPr/>
          </p:nvSpPr>
          <p:spPr>
            <a:xfrm>
              <a:off x="19950625" y="11741640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6" name="Freeform: Shape 53">
              <a:extLst>
                <a:ext uri="{FF2B5EF4-FFF2-40B4-BE49-F238E27FC236}">
                  <a16:creationId xmlns:a16="http://schemas.microsoft.com/office/drawing/2014/main" id="{E87DF6DC-74BE-54F2-3F89-5B8D91F4AE9F}"/>
                </a:ext>
              </a:extLst>
            </p:cNvPr>
            <p:cNvSpPr/>
            <p:nvPr/>
          </p:nvSpPr>
          <p:spPr>
            <a:xfrm>
              <a:off x="20119730" y="11825664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7" name="Freeform: Shape 54">
              <a:extLst>
                <a:ext uri="{FF2B5EF4-FFF2-40B4-BE49-F238E27FC236}">
                  <a16:creationId xmlns:a16="http://schemas.microsoft.com/office/drawing/2014/main" id="{288B7749-F271-EFE4-14DF-8A8A67A9FF04}"/>
                </a:ext>
              </a:extLst>
            </p:cNvPr>
            <p:cNvSpPr/>
            <p:nvPr/>
          </p:nvSpPr>
          <p:spPr>
            <a:xfrm>
              <a:off x="20035537" y="11825664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2" name="Freeform: Shape 49">
              <a:extLst>
                <a:ext uri="{FF2B5EF4-FFF2-40B4-BE49-F238E27FC236}">
                  <a16:creationId xmlns:a16="http://schemas.microsoft.com/office/drawing/2014/main" id="{6B331A43-4414-221A-B5EB-0E81D0DD51A4}"/>
                </a:ext>
              </a:extLst>
            </p:cNvPr>
            <p:cNvSpPr/>
            <p:nvPr/>
          </p:nvSpPr>
          <p:spPr>
            <a:xfrm>
              <a:off x="18148444" y="6594571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3" name="Freeform: Shape 50">
              <a:extLst>
                <a:ext uri="{FF2B5EF4-FFF2-40B4-BE49-F238E27FC236}">
                  <a16:creationId xmlns:a16="http://schemas.microsoft.com/office/drawing/2014/main" id="{F77AD561-D4B2-D1EC-C97E-B0F830072AC0}"/>
                </a:ext>
              </a:extLst>
            </p:cNvPr>
            <p:cNvSpPr/>
            <p:nvPr/>
          </p:nvSpPr>
          <p:spPr>
            <a:xfrm>
              <a:off x="18230590" y="6678595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4" name="Freeform: Shape 51">
              <a:extLst>
                <a:ext uri="{FF2B5EF4-FFF2-40B4-BE49-F238E27FC236}">
                  <a16:creationId xmlns:a16="http://schemas.microsoft.com/office/drawing/2014/main" id="{17380362-1601-8E8C-96E3-6D93A249D7D3}"/>
                </a:ext>
              </a:extLst>
            </p:cNvPr>
            <p:cNvSpPr/>
            <p:nvPr/>
          </p:nvSpPr>
          <p:spPr>
            <a:xfrm>
              <a:off x="18146397" y="6678595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878E124D-992F-4E0B-C163-86EB297E4E54}"/>
                </a:ext>
              </a:extLst>
            </p:cNvPr>
            <p:cNvSpPr/>
            <p:nvPr/>
          </p:nvSpPr>
          <p:spPr>
            <a:xfrm>
              <a:off x="15909096" y="8561918"/>
              <a:ext cx="5684158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6" name="AutoShape 28">
              <a:extLst>
                <a:ext uri="{FF2B5EF4-FFF2-40B4-BE49-F238E27FC236}">
                  <a16:creationId xmlns:a16="http://schemas.microsoft.com/office/drawing/2014/main" id="{8FD41288-B346-1BEE-A6BC-D6688CB97039}"/>
                </a:ext>
              </a:extLst>
            </p:cNvPr>
            <p:cNvSpPr/>
            <p:nvPr/>
          </p:nvSpPr>
          <p:spPr>
            <a:xfrm rot="16200000">
              <a:off x="15691081" y="8823412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7" name="AutoShape 30">
              <a:extLst>
                <a:ext uri="{FF2B5EF4-FFF2-40B4-BE49-F238E27FC236}">
                  <a16:creationId xmlns:a16="http://schemas.microsoft.com/office/drawing/2014/main" id="{A4D5B19A-F37D-64D0-43DC-B127D3E5FE1D}"/>
                </a:ext>
              </a:extLst>
            </p:cNvPr>
            <p:cNvSpPr/>
            <p:nvPr/>
          </p:nvSpPr>
          <p:spPr>
            <a:xfrm rot="16200000">
              <a:off x="21331760" y="8779933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8" name="AutoShape 31">
              <a:extLst>
                <a:ext uri="{FF2B5EF4-FFF2-40B4-BE49-F238E27FC236}">
                  <a16:creationId xmlns:a16="http://schemas.microsoft.com/office/drawing/2014/main" id="{F32804C2-9205-9EDF-DC7C-1356551787C0}"/>
                </a:ext>
              </a:extLst>
            </p:cNvPr>
            <p:cNvSpPr/>
            <p:nvPr/>
          </p:nvSpPr>
          <p:spPr>
            <a:xfrm rot="16200000">
              <a:off x="18547220" y="11044040"/>
              <a:ext cx="41400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29" name="AutoShape 32">
              <a:extLst>
                <a:ext uri="{FF2B5EF4-FFF2-40B4-BE49-F238E27FC236}">
                  <a16:creationId xmlns:a16="http://schemas.microsoft.com/office/drawing/2014/main" id="{573DEEFD-93B0-51AD-B445-9286DA7D77C1}"/>
                </a:ext>
              </a:extLst>
            </p:cNvPr>
            <p:cNvSpPr/>
            <p:nvPr/>
          </p:nvSpPr>
          <p:spPr>
            <a:xfrm>
              <a:off x="18150957" y="11273073"/>
              <a:ext cx="2454582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0" name="AutoShape 35">
              <a:extLst>
                <a:ext uri="{FF2B5EF4-FFF2-40B4-BE49-F238E27FC236}">
                  <a16:creationId xmlns:a16="http://schemas.microsoft.com/office/drawing/2014/main" id="{0E545615-1D05-0871-B5AA-5B8DE3358E63}"/>
                </a:ext>
              </a:extLst>
            </p:cNvPr>
            <p:cNvSpPr/>
            <p:nvPr/>
          </p:nvSpPr>
          <p:spPr>
            <a:xfrm rot="16200000">
              <a:off x="20353974" y="13641715"/>
              <a:ext cx="479510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1" name="AutoShape 36">
              <a:extLst>
                <a:ext uri="{FF2B5EF4-FFF2-40B4-BE49-F238E27FC236}">
                  <a16:creationId xmlns:a16="http://schemas.microsoft.com/office/drawing/2014/main" id="{68100543-2229-C6C6-ACAA-EC7BB684552D}"/>
                </a:ext>
              </a:extLst>
            </p:cNvPr>
            <p:cNvSpPr/>
            <p:nvPr/>
          </p:nvSpPr>
          <p:spPr>
            <a:xfrm rot="16200000" flipV="1">
              <a:off x="15475438" y="11154065"/>
              <a:ext cx="823119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2" name="TextBox 38">
              <a:extLst>
                <a:ext uri="{FF2B5EF4-FFF2-40B4-BE49-F238E27FC236}">
                  <a16:creationId xmlns:a16="http://schemas.microsoft.com/office/drawing/2014/main" id="{917CE3EF-FC51-4FC2-2B92-109F713723B4}"/>
                </a:ext>
              </a:extLst>
            </p:cNvPr>
            <p:cNvSpPr txBox="1"/>
            <p:nvPr/>
          </p:nvSpPr>
          <p:spPr>
            <a:xfrm>
              <a:off x="14915787" y="12857100"/>
              <a:ext cx="1986617" cy="411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374556"/>
                  </a:solidFill>
                  <a:latin typeface="Helvetica" pitchFamily="2" charset="0"/>
                </a:rPr>
                <a:t>Exp1.csv</a:t>
              </a:r>
            </a:p>
          </p:txBody>
        </p:sp>
        <p:sp>
          <p:nvSpPr>
            <p:cNvPr id="33" name="Picture 13">
              <a:extLst>
                <a:ext uri="{FF2B5EF4-FFF2-40B4-BE49-F238E27FC236}">
                  <a16:creationId xmlns:a16="http://schemas.microsoft.com/office/drawing/2014/main" id="{C5CE4AD9-280F-0A83-57BD-D3B4424003D8}"/>
                </a:ext>
              </a:extLst>
            </p:cNvPr>
            <p:cNvSpPr/>
            <p:nvPr/>
          </p:nvSpPr>
          <p:spPr>
            <a:xfrm>
              <a:off x="20301117" y="14017493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4" name="Picture 37">
              <a:extLst>
                <a:ext uri="{FF2B5EF4-FFF2-40B4-BE49-F238E27FC236}">
                  <a16:creationId xmlns:a16="http://schemas.microsoft.com/office/drawing/2014/main" id="{4C3C07E8-A2D9-350C-E50E-89395F9965F4}"/>
                </a:ext>
              </a:extLst>
            </p:cNvPr>
            <p:cNvSpPr/>
            <p:nvPr/>
          </p:nvSpPr>
          <p:spPr>
            <a:xfrm>
              <a:off x="15516580" y="11706665"/>
              <a:ext cx="906566" cy="1045306"/>
            </a:xfrm>
            <a:custGeom>
              <a:avLst/>
              <a:gdLst>
                <a:gd name="connsiteX0" fmla="*/ 790832 w 794407"/>
                <a:gd name="connsiteY0" fmla="*/ 321510 h 915983"/>
                <a:gd name="connsiteX1" fmla="*/ 790771 w 794407"/>
                <a:gd name="connsiteY1" fmla="*/ 321418 h 915983"/>
                <a:gd name="connsiteX2" fmla="*/ 785974 w 794407"/>
                <a:gd name="connsiteY2" fmla="*/ 314793 h 915983"/>
                <a:gd name="connsiteX3" fmla="*/ 785455 w 794407"/>
                <a:gd name="connsiteY3" fmla="*/ 314274 h 915983"/>
                <a:gd name="connsiteX4" fmla="*/ 607935 w 794407"/>
                <a:gd name="connsiteY4" fmla="*/ 136878 h 915983"/>
                <a:gd name="connsiteX5" fmla="*/ 603474 w 794407"/>
                <a:gd name="connsiteY5" fmla="*/ 131138 h 915983"/>
                <a:gd name="connsiteX6" fmla="*/ 581781 w 794407"/>
                <a:gd name="connsiteY6" fmla="*/ 122131 h 915983"/>
                <a:gd name="connsiteX7" fmla="*/ 152771 w 794407"/>
                <a:gd name="connsiteY7" fmla="*/ 122131 h 915983"/>
                <a:gd name="connsiteX8" fmla="*/ 122216 w 794407"/>
                <a:gd name="connsiteY8" fmla="*/ 152664 h 915983"/>
                <a:gd name="connsiteX9" fmla="*/ 122216 w 794407"/>
                <a:gd name="connsiteY9" fmla="*/ 885450 h 915983"/>
                <a:gd name="connsiteX10" fmla="*/ 152771 w 794407"/>
                <a:gd name="connsiteY10" fmla="*/ 915983 h 915983"/>
                <a:gd name="connsiteX11" fmla="*/ 763853 w 794407"/>
                <a:gd name="connsiteY11" fmla="*/ 915983 h 915983"/>
                <a:gd name="connsiteX12" fmla="*/ 794407 w 794407"/>
                <a:gd name="connsiteY12" fmla="*/ 885450 h 915983"/>
                <a:gd name="connsiteX13" fmla="*/ 794407 w 794407"/>
                <a:gd name="connsiteY13" fmla="*/ 335860 h 915983"/>
                <a:gd name="connsiteX14" fmla="*/ 790832 w 794407"/>
                <a:gd name="connsiteY14" fmla="*/ 321510 h 915983"/>
                <a:gd name="connsiteX15" fmla="*/ 549974 w 794407"/>
                <a:gd name="connsiteY15" fmla="*/ 335647 h 915983"/>
                <a:gd name="connsiteX16" fmla="*/ 558835 w 794407"/>
                <a:gd name="connsiteY16" fmla="*/ 357386 h 915983"/>
                <a:gd name="connsiteX17" fmla="*/ 580528 w 794407"/>
                <a:gd name="connsiteY17" fmla="*/ 366393 h 915983"/>
                <a:gd name="connsiteX18" fmla="*/ 733299 w 794407"/>
                <a:gd name="connsiteY18" fmla="*/ 366393 h 915983"/>
                <a:gd name="connsiteX19" fmla="*/ 733299 w 794407"/>
                <a:gd name="connsiteY19" fmla="*/ 854917 h 915983"/>
                <a:gd name="connsiteX20" fmla="*/ 183325 w 794407"/>
                <a:gd name="connsiteY20" fmla="*/ 854917 h 915983"/>
                <a:gd name="connsiteX21" fmla="*/ 183325 w 794407"/>
                <a:gd name="connsiteY21" fmla="*/ 183197 h 915983"/>
                <a:gd name="connsiteX22" fmla="*/ 551013 w 794407"/>
                <a:gd name="connsiteY22" fmla="*/ 183197 h 915983"/>
                <a:gd name="connsiteX23" fmla="*/ 549974 w 794407"/>
                <a:gd name="connsiteY23" fmla="*/ 335647 h 915983"/>
                <a:gd name="connsiteX24" fmla="*/ 519420 w 794407"/>
                <a:gd name="connsiteY24" fmla="*/ 0 h 915983"/>
                <a:gd name="connsiteX25" fmla="*/ 30554 w 794407"/>
                <a:gd name="connsiteY25" fmla="*/ 0 h 915983"/>
                <a:gd name="connsiteX26" fmla="*/ 0 w 794407"/>
                <a:gd name="connsiteY26" fmla="*/ 30533 h 915983"/>
                <a:gd name="connsiteX27" fmla="*/ 0 w 794407"/>
                <a:gd name="connsiteY27" fmla="*/ 763319 h 915983"/>
                <a:gd name="connsiteX28" fmla="*/ 30554 w 794407"/>
                <a:gd name="connsiteY28" fmla="*/ 793852 h 915983"/>
                <a:gd name="connsiteX29" fmla="*/ 61108 w 794407"/>
                <a:gd name="connsiteY29" fmla="*/ 763319 h 915983"/>
                <a:gd name="connsiteX30" fmla="*/ 61108 w 794407"/>
                <a:gd name="connsiteY30" fmla="*/ 61066 h 915983"/>
                <a:gd name="connsiteX31" fmla="*/ 519420 w 794407"/>
                <a:gd name="connsiteY31" fmla="*/ 61066 h 915983"/>
                <a:gd name="connsiteX32" fmla="*/ 549974 w 794407"/>
                <a:gd name="connsiteY32" fmla="*/ 30533 h 915983"/>
                <a:gd name="connsiteX33" fmla="*/ 519420 w 794407"/>
                <a:gd name="connsiteY33" fmla="*/ 0 h 915983"/>
                <a:gd name="connsiteX34" fmla="*/ 274987 w 794407"/>
                <a:gd name="connsiteY34" fmla="*/ 654287 h 915983"/>
                <a:gd name="connsiteX35" fmla="*/ 611082 w 794407"/>
                <a:gd name="connsiteY35" fmla="*/ 654287 h 915983"/>
                <a:gd name="connsiteX36" fmla="*/ 641636 w 794407"/>
                <a:gd name="connsiteY36" fmla="*/ 623754 h 915983"/>
                <a:gd name="connsiteX37" fmla="*/ 611082 w 794407"/>
                <a:gd name="connsiteY37" fmla="*/ 593221 h 915983"/>
                <a:gd name="connsiteX38" fmla="*/ 274987 w 794407"/>
                <a:gd name="connsiteY38" fmla="*/ 593221 h 915983"/>
                <a:gd name="connsiteX39" fmla="*/ 244433 w 794407"/>
                <a:gd name="connsiteY39" fmla="*/ 623754 h 915983"/>
                <a:gd name="connsiteX40" fmla="*/ 274987 w 794407"/>
                <a:gd name="connsiteY40" fmla="*/ 654287 h 915983"/>
                <a:gd name="connsiteX41" fmla="*/ 274987 w 794407"/>
                <a:gd name="connsiteY41" fmla="*/ 549590 h 915983"/>
                <a:gd name="connsiteX42" fmla="*/ 519420 w 794407"/>
                <a:gd name="connsiteY42" fmla="*/ 549590 h 915983"/>
                <a:gd name="connsiteX43" fmla="*/ 549974 w 794407"/>
                <a:gd name="connsiteY43" fmla="*/ 519057 h 915983"/>
                <a:gd name="connsiteX44" fmla="*/ 519420 w 794407"/>
                <a:gd name="connsiteY44" fmla="*/ 488524 h 915983"/>
                <a:gd name="connsiteX45" fmla="*/ 274987 w 794407"/>
                <a:gd name="connsiteY45" fmla="*/ 488524 h 915983"/>
                <a:gd name="connsiteX46" fmla="*/ 244433 w 794407"/>
                <a:gd name="connsiteY46" fmla="*/ 519057 h 915983"/>
                <a:gd name="connsiteX47" fmla="*/ 274987 w 794407"/>
                <a:gd name="connsiteY47" fmla="*/ 549590 h 915983"/>
                <a:gd name="connsiteX48" fmla="*/ 274987 w 794407"/>
                <a:gd name="connsiteY48" fmla="*/ 444893 h 915983"/>
                <a:gd name="connsiteX49" fmla="*/ 458312 w 794407"/>
                <a:gd name="connsiteY49" fmla="*/ 444893 h 915983"/>
                <a:gd name="connsiteX50" fmla="*/ 488866 w 794407"/>
                <a:gd name="connsiteY50" fmla="*/ 414360 h 915983"/>
                <a:gd name="connsiteX51" fmla="*/ 458312 w 794407"/>
                <a:gd name="connsiteY51" fmla="*/ 383827 h 915983"/>
                <a:gd name="connsiteX52" fmla="*/ 274987 w 794407"/>
                <a:gd name="connsiteY52" fmla="*/ 383827 h 915983"/>
                <a:gd name="connsiteX53" fmla="*/ 244433 w 794407"/>
                <a:gd name="connsiteY53" fmla="*/ 414360 h 915983"/>
                <a:gd name="connsiteX54" fmla="*/ 274987 w 794407"/>
                <a:gd name="connsiteY54" fmla="*/ 444893 h 915983"/>
                <a:gd name="connsiteX55" fmla="*/ 611296 w 794407"/>
                <a:gd name="connsiteY55" fmla="*/ 305328 h 915983"/>
                <a:gd name="connsiteX56" fmla="*/ 690095 w 794407"/>
                <a:gd name="connsiteY56" fmla="*/ 305328 h 915983"/>
                <a:gd name="connsiteX57" fmla="*/ 611816 w 794407"/>
                <a:gd name="connsiteY57" fmla="*/ 227133 h 915983"/>
                <a:gd name="connsiteX58" fmla="*/ 611296 w 794407"/>
                <a:gd name="connsiteY58" fmla="*/ 305328 h 9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94407" h="915983">
                  <a:moveTo>
                    <a:pt x="790832" y="321510"/>
                  </a:moveTo>
                  <a:lnTo>
                    <a:pt x="790771" y="321418"/>
                  </a:lnTo>
                  <a:cubicBezTo>
                    <a:pt x="789518" y="319067"/>
                    <a:pt x="787899" y="316839"/>
                    <a:pt x="785974" y="314793"/>
                  </a:cubicBezTo>
                  <a:lnTo>
                    <a:pt x="785455" y="314274"/>
                  </a:lnTo>
                  <a:cubicBezTo>
                    <a:pt x="785455" y="314274"/>
                    <a:pt x="607935" y="136878"/>
                    <a:pt x="607935" y="136878"/>
                  </a:cubicBezTo>
                  <a:cubicBezTo>
                    <a:pt x="606683" y="134802"/>
                    <a:pt x="605185" y="132879"/>
                    <a:pt x="603474" y="131138"/>
                  </a:cubicBezTo>
                  <a:cubicBezTo>
                    <a:pt x="597730" y="125368"/>
                    <a:pt x="589939" y="122131"/>
                    <a:pt x="581781" y="122131"/>
                  </a:cubicBezTo>
                  <a:lnTo>
                    <a:pt x="152771" y="122131"/>
                  </a:lnTo>
                  <a:cubicBezTo>
                    <a:pt x="135905" y="122131"/>
                    <a:pt x="122216" y="135810"/>
                    <a:pt x="122216" y="152664"/>
                  </a:cubicBezTo>
                  <a:lnTo>
                    <a:pt x="122216" y="885450"/>
                  </a:lnTo>
                  <a:cubicBezTo>
                    <a:pt x="122216" y="902304"/>
                    <a:pt x="135905" y="915983"/>
                    <a:pt x="152771" y="915983"/>
                  </a:cubicBezTo>
                  <a:lnTo>
                    <a:pt x="763853" y="915983"/>
                  </a:lnTo>
                  <a:cubicBezTo>
                    <a:pt x="780719" y="915983"/>
                    <a:pt x="794407" y="902304"/>
                    <a:pt x="794407" y="885450"/>
                  </a:cubicBezTo>
                  <a:lnTo>
                    <a:pt x="794407" y="335860"/>
                  </a:lnTo>
                  <a:cubicBezTo>
                    <a:pt x="794407" y="330670"/>
                    <a:pt x="793124" y="325785"/>
                    <a:pt x="790832" y="321510"/>
                  </a:cubicBezTo>
                  <a:close/>
                  <a:moveTo>
                    <a:pt x="549974" y="335647"/>
                  </a:moveTo>
                  <a:cubicBezTo>
                    <a:pt x="549913" y="343799"/>
                    <a:pt x="553121" y="351615"/>
                    <a:pt x="558835" y="357386"/>
                  </a:cubicBezTo>
                  <a:cubicBezTo>
                    <a:pt x="564579" y="363157"/>
                    <a:pt x="572401" y="366393"/>
                    <a:pt x="580528" y="366393"/>
                  </a:cubicBezTo>
                  <a:lnTo>
                    <a:pt x="733299" y="366393"/>
                  </a:lnTo>
                  <a:cubicBezTo>
                    <a:pt x="733299" y="366393"/>
                    <a:pt x="733299" y="854917"/>
                    <a:pt x="733299" y="854917"/>
                  </a:cubicBezTo>
                  <a:cubicBezTo>
                    <a:pt x="733299" y="854917"/>
                    <a:pt x="183325" y="854917"/>
                    <a:pt x="183325" y="854917"/>
                  </a:cubicBezTo>
                  <a:cubicBezTo>
                    <a:pt x="183325" y="854917"/>
                    <a:pt x="183325" y="183197"/>
                    <a:pt x="183325" y="183197"/>
                  </a:cubicBezTo>
                  <a:cubicBezTo>
                    <a:pt x="183325" y="183197"/>
                    <a:pt x="551013" y="183197"/>
                    <a:pt x="551013" y="183197"/>
                  </a:cubicBezTo>
                  <a:cubicBezTo>
                    <a:pt x="551013" y="183197"/>
                    <a:pt x="549974" y="335647"/>
                    <a:pt x="549974" y="335647"/>
                  </a:cubicBezTo>
                  <a:close/>
                  <a:moveTo>
                    <a:pt x="519420" y="0"/>
                  </a:moveTo>
                  <a:lnTo>
                    <a:pt x="30554" y="0"/>
                  </a:lnTo>
                  <a:cubicBezTo>
                    <a:pt x="13688" y="0"/>
                    <a:pt x="0" y="13679"/>
                    <a:pt x="0" y="30533"/>
                  </a:cubicBezTo>
                  <a:lnTo>
                    <a:pt x="0" y="763319"/>
                  </a:lnTo>
                  <a:cubicBezTo>
                    <a:pt x="0" y="780173"/>
                    <a:pt x="13688" y="793852"/>
                    <a:pt x="30554" y="793852"/>
                  </a:cubicBezTo>
                  <a:cubicBezTo>
                    <a:pt x="47420" y="793852"/>
                    <a:pt x="61108" y="780173"/>
                    <a:pt x="61108" y="763319"/>
                  </a:cubicBezTo>
                  <a:lnTo>
                    <a:pt x="61108" y="61066"/>
                  </a:lnTo>
                  <a:cubicBezTo>
                    <a:pt x="61108" y="61066"/>
                    <a:pt x="519420" y="61066"/>
                    <a:pt x="519420" y="61066"/>
                  </a:cubicBezTo>
                  <a:cubicBezTo>
                    <a:pt x="536286" y="61066"/>
                    <a:pt x="549974" y="47387"/>
                    <a:pt x="549974" y="30533"/>
                  </a:cubicBezTo>
                  <a:cubicBezTo>
                    <a:pt x="549974" y="13679"/>
                    <a:pt x="536286" y="0"/>
                    <a:pt x="519420" y="0"/>
                  </a:cubicBezTo>
                  <a:close/>
                  <a:moveTo>
                    <a:pt x="274987" y="654287"/>
                  </a:moveTo>
                  <a:lnTo>
                    <a:pt x="611082" y="654287"/>
                  </a:lnTo>
                  <a:cubicBezTo>
                    <a:pt x="627948" y="654287"/>
                    <a:pt x="641636" y="640577"/>
                    <a:pt x="641636" y="623754"/>
                  </a:cubicBezTo>
                  <a:cubicBezTo>
                    <a:pt x="641636" y="606900"/>
                    <a:pt x="627948" y="593221"/>
                    <a:pt x="611082" y="593221"/>
                  </a:cubicBezTo>
                  <a:lnTo>
                    <a:pt x="274987" y="593221"/>
                  </a:lnTo>
                  <a:cubicBezTo>
                    <a:pt x="258121" y="593221"/>
                    <a:pt x="244433" y="606900"/>
                    <a:pt x="244433" y="623754"/>
                  </a:cubicBezTo>
                  <a:cubicBezTo>
                    <a:pt x="244433" y="640577"/>
                    <a:pt x="258121" y="654287"/>
                    <a:pt x="274987" y="654287"/>
                  </a:cubicBezTo>
                  <a:close/>
                  <a:moveTo>
                    <a:pt x="274987" y="549590"/>
                  </a:moveTo>
                  <a:lnTo>
                    <a:pt x="519420" y="549590"/>
                  </a:lnTo>
                  <a:cubicBezTo>
                    <a:pt x="536286" y="549590"/>
                    <a:pt x="549974" y="535911"/>
                    <a:pt x="549974" y="519057"/>
                  </a:cubicBezTo>
                  <a:cubicBezTo>
                    <a:pt x="549974" y="502203"/>
                    <a:pt x="536286" y="488524"/>
                    <a:pt x="519420" y="488524"/>
                  </a:cubicBezTo>
                  <a:lnTo>
                    <a:pt x="274987" y="488524"/>
                  </a:lnTo>
                  <a:cubicBezTo>
                    <a:pt x="258121" y="488524"/>
                    <a:pt x="244433" y="502203"/>
                    <a:pt x="244433" y="519057"/>
                  </a:cubicBezTo>
                  <a:cubicBezTo>
                    <a:pt x="244433" y="535911"/>
                    <a:pt x="258121" y="549590"/>
                    <a:pt x="274987" y="549590"/>
                  </a:cubicBezTo>
                  <a:close/>
                  <a:moveTo>
                    <a:pt x="274987" y="444893"/>
                  </a:moveTo>
                  <a:lnTo>
                    <a:pt x="458312" y="444893"/>
                  </a:lnTo>
                  <a:cubicBezTo>
                    <a:pt x="475178" y="444893"/>
                    <a:pt x="488866" y="431214"/>
                    <a:pt x="488866" y="414360"/>
                  </a:cubicBezTo>
                  <a:cubicBezTo>
                    <a:pt x="488866" y="397537"/>
                    <a:pt x="475178" y="383827"/>
                    <a:pt x="458312" y="383827"/>
                  </a:cubicBezTo>
                  <a:lnTo>
                    <a:pt x="274987" y="383827"/>
                  </a:lnTo>
                  <a:cubicBezTo>
                    <a:pt x="258121" y="383827"/>
                    <a:pt x="244433" y="397537"/>
                    <a:pt x="244433" y="414360"/>
                  </a:cubicBezTo>
                  <a:cubicBezTo>
                    <a:pt x="244433" y="431214"/>
                    <a:pt x="258121" y="444893"/>
                    <a:pt x="274987" y="444893"/>
                  </a:cubicBezTo>
                  <a:close/>
                  <a:moveTo>
                    <a:pt x="611296" y="305328"/>
                  </a:moveTo>
                  <a:lnTo>
                    <a:pt x="690095" y="305328"/>
                  </a:lnTo>
                  <a:lnTo>
                    <a:pt x="611816" y="227133"/>
                  </a:lnTo>
                  <a:lnTo>
                    <a:pt x="611296" y="305328"/>
                  </a:lnTo>
                  <a:close/>
                </a:path>
              </a:pathLst>
            </a:custGeom>
            <a:solidFill>
              <a:srgbClr val="374556"/>
            </a:solidFill>
            <a:ln w="3040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AF067B8C-C53A-C3A5-D5A9-099A1445F984}"/>
                </a:ext>
              </a:extLst>
            </p:cNvPr>
            <p:cNvSpPr/>
            <p:nvPr/>
          </p:nvSpPr>
          <p:spPr>
            <a:xfrm rot="16200000">
              <a:off x="18454276" y="8567123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39" name="Freeform: Shape 641">
              <a:extLst>
                <a:ext uri="{FF2B5EF4-FFF2-40B4-BE49-F238E27FC236}">
                  <a16:creationId xmlns:a16="http://schemas.microsoft.com/office/drawing/2014/main" id="{168FBA6F-B721-9467-3A4E-7BE474CC034C}"/>
                </a:ext>
              </a:extLst>
            </p:cNvPr>
            <p:cNvSpPr/>
            <p:nvPr/>
          </p:nvSpPr>
          <p:spPr>
            <a:xfrm>
              <a:off x="15346635" y="9033466"/>
              <a:ext cx="1307724" cy="1010125"/>
            </a:xfrm>
            <a:custGeom>
              <a:avLst/>
              <a:gdLst>
                <a:gd name="connsiteX0" fmla="*/ 1141648 w 1145935"/>
                <a:gd name="connsiteY0" fmla="*/ 338648 h 885154"/>
                <a:gd name="connsiteX1" fmla="*/ 1127213 w 1145935"/>
                <a:gd name="connsiteY1" fmla="*/ 331788 h 885154"/>
                <a:gd name="connsiteX2" fmla="*/ 1058477 w 1145935"/>
                <a:gd name="connsiteY2" fmla="*/ 331788 h 885154"/>
                <a:gd name="connsiteX3" fmla="*/ 1071766 w 1145935"/>
                <a:gd name="connsiteY3" fmla="*/ 281025 h 885154"/>
                <a:gd name="connsiteX4" fmla="*/ 1068329 w 1145935"/>
                <a:gd name="connsiteY4" fmla="*/ 265247 h 885154"/>
                <a:gd name="connsiteX5" fmla="*/ 1053207 w 1145935"/>
                <a:gd name="connsiteY5" fmla="*/ 258159 h 885154"/>
                <a:gd name="connsiteX6" fmla="*/ 1034649 w 1145935"/>
                <a:gd name="connsiteY6" fmla="*/ 258159 h 885154"/>
                <a:gd name="connsiteX7" fmla="*/ 1034649 w 1145935"/>
                <a:gd name="connsiteY7" fmla="*/ 129194 h 885154"/>
                <a:gd name="connsiteX8" fmla="*/ 1016090 w 1145935"/>
                <a:gd name="connsiteY8" fmla="*/ 110672 h 885154"/>
                <a:gd name="connsiteX9" fmla="*/ 406631 w 1145935"/>
                <a:gd name="connsiteY9" fmla="*/ 110672 h 885154"/>
                <a:gd name="connsiteX10" fmla="*/ 406631 w 1145935"/>
                <a:gd name="connsiteY10" fmla="*/ 55336 h 885154"/>
                <a:gd name="connsiteX11" fmla="*/ 351184 w 1145935"/>
                <a:gd name="connsiteY11" fmla="*/ 0 h 885154"/>
                <a:gd name="connsiteX12" fmla="*/ 55619 w 1145935"/>
                <a:gd name="connsiteY12" fmla="*/ 0 h 885154"/>
                <a:gd name="connsiteX13" fmla="*/ 172 w 1145935"/>
                <a:gd name="connsiteY13" fmla="*/ 55336 h 885154"/>
                <a:gd name="connsiteX14" fmla="*/ 172 w 1145935"/>
                <a:gd name="connsiteY14" fmla="*/ 866398 h 885154"/>
                <a:gd name="connsiteX15" fmla="*/ 172 w 1145935"/>
                <a:gd name="connsiteY15" fmla="*/ 868685 h 885154"/>
                <a:gd name="connsiteX16" fmla="*/ 172 w 1145935"/>
                <a:gd name="connsiteY16" fmla="*/ 871886 h 885154"/>
                <a:gd name="connsiteX17" fmla="*/ 2234 w 1145935"/>
                <a:gd name="connsiteY17" fmla="*/ 876231 h 885154"/>
                <a:gd name="connsiteX18" fmla="*/ 3150 w 1145935"/>
                <a:gd name="connsiteY18" fmla="*/ 878060 h 885154"/>
                <a:gd name="connsiteX19" fmla="*/ 7504 w 1145935"/>
                <a:gd name="connsiteY19" fmla="*/ 881490 h 885154"/>
                <a:gd name="connsiteX20" fmla="*/ 9337 w 1145935"/>
                <a:gd name="connsiteY20" fmla="*/ 882862 h 885154"/>
                <a:gd name="connsiteX21" fmla="*/ 18731 w 1145935"/>
                <a:gd name="connsiteY21" fmla="*/ 885149 h 885154"/>
                <a:gd name="connsiteX22" fmla="*/ 1016090 w 1145935"/>
                <a:gd name="connsiteY22" fmla="*/ 885149 h 885154"/>
                <a:gd name="connsiteX23" fmla="*/ 1034649 w 1145935"/>
                <a:gd name="connsiteY23" fmla="*/ 870514 h 885154"/>
                <a:gd name="connsiteX24" fmla="*/ 1145543 w 1145935"/>
                <a:gd name="connsiteY24" fmla="*/ 354425 h 885154"/>
                <a:gd name="connsiteX25" fmla="*/ 1141648 w 1145935"/>
                <a:gd name="connsiteY25" fmla="*/ 338648 h 885154"/>
                <a:gd name="connsiteX26" fmla="*/ 1029608 w 1145935"/>
                <a:gd name="connsiteY26" fmla="*/ 294973 h 885154"/>
                <a:gd name="connsiteX27" fmla="*/ 1020443 w 1145935"/>
                <a:gd name="connsiteY27" fmla="*/ 331788 h 885154"/>
                <a:gd name="connsiteX28" fmla="*/ 208900 w 1145935"/>
                <a:gd name="connsiteY28" fmla="*/ 331788 h 885154"/>
                <a:gd name="connsiteX29" fmla="*/ 218065 w 1145935"/>
                <a:gd name="connsiteY29" fmla="*/ 294973 h 885154"/>
                <a:gd name="connsiteX30" fmla="*/ 1029608 w 1145935"/>
                <a:gd name="connsiteY30" fmla="*/ 294973 h 885154"/>
                <a:gd name="connsiteX31" fmla="*/ 203630 w 1145935"/>
                <a:gd name="connsiteY31" fmla="*/ 258159 h 885154"/>
                <a:gd name="connsiteX32" fmla="*/ 185072 w 1145935"/>
                <a:gd name="connsiteY32" fmla="*/ 272107 h 885154"/>
                <a:gd name="connsiteX33" fmla="*/ 170637 w 1145935"/>
                <a:gd name="connsiteY33" fmla="*/ 331788 h 885154"/>
                <a:gd name="connsiteX34" fmla="*/ 129854 w 1145935"/>
                <a:gd name="connsiteY34" fmla="*/ 331788 h 885154"/>
                <a:gd name="connsiteX35" fmla="*/ 111295 w 1145935"/>
                <a:gd name="connsiteY35" fmla="*/ 346422 h 885154"/>
                <a:gd name="connsiteX36" fmla="*/ 111295 w 1145935"/>
                <a:gd name="connsiteY36" fmla="*/ 221344 h 885154"/>
                <a:gd name="connsiteX37" fmla="*/ 923984 w 1145935"/>
                <a:gd name="connsiteY37" fmla="*/ 221344 h 885154"/>
                <a:gd name="connsiteX38" fmla="*/ 923984 w 1145935"/>
                <a:gd name="connsiteY38" fmla="*/ 258159 h 885154"/>
                <a:gd name="connsiteX39" fmla="*/ 203630 w 1145935"/>
                <a:gd name="connsiteY39" fmla="*/ 258159 h 885154"/>
                <a:gd name="connsiteX40" fmla="*/ 203630 w 1145935"/>
                <a:gd name="connsiteY40" fmla="*/ 258159 h 885154"/>
                <a:gd name="connsiteX41" fmla="*/ 37518 w 1145935"/>
                <a:gd name="connsiteY41" fmla="*/ 55336 h 885154"/>
                <a:gd name="connsiteX42" fmla="*/ 56077 w 1145935"/>
                <a:gd name="connsiteY42" fmla="*/ 36815 h 885154"/>
                <a:gd name="connsiteX43" fmla="*/ 351642 w 1145935"/>
                <a:gd name="connsiteY43" fmla="*/ 36815 h 885154"/>
                <a:gd name="connsiteX44" fmla="*/ 370201 w 1145935"/>
                <a:gd name="connsiteY44" fmla="*/ 55336 h 885154"/>
                <a:gd name="connsiteX45" fmla="*/ 370201 w 1145935"/>
                <a:gd name="connsiteY45" fmla="*/ 129194 h 885154"/>
                <a:gd name="connsiteX46" fmla="*/ 388759 w 1145935"/>
                <a:gd name="connsiteY46" fmla="*/ 147715 h 885154"/>
                <a:gd name="connsiteX47" fmla="*/ 998218 w 1145935"/>
                <a:gd name="connsiteY47" fmla="*/ 147715 h 885154"/>
                <a:gd name="connsiteX48" fmla="*/ 998218 w 1145935"/>
                <a:gd name="connsiteY48" fmla="*/ 258388 h 885154"/>
                <a:gd name="connsiteX49" fmla="*/ 961330 w 1145935"/>
                <a:gd name="connsiteY49" fmla="*/ 258388 h 885154"/>
                <a:gd name="connsiteX50" fmla="*/ 961330 w 1145935"/>
                <a:gd name="connsiteY50" fmla="*/ 203051 h 885154"/>
                <a:gd name="connsiteX51" fmla="*/ 942771 w 1145935"/>
                <a:gd name="connsiteY51" fmla="*/ 184530 h 885154"/>
                <a:gd name="connsiteX52" fmla="*/ 92965 w 1145935"/>
                <a:gd name="connsiteY52" fmla="*/ 184530 h 885154"/>
                <a:gd name="connsiteX53" fmla="*/ 74407 w 1145935"/>
                <a:gd name="connsiteY53" fmla="*/ 203051 h 885154"/>
                <a:gd name="connsiteX54" fmla="*/ 74407 w 1145935"/>
                <a:gd name="connsiteY54" fmla="*/ 516318 h 885154"/>
                <a:gd name="connsiteX55" fmla="*/ 74407 w 1145935"/>
                <a:gd name="connsiteY55" fmla="*/ 518604 h 885154"/>
                <a:gd name="connsiteX56" fmla="*/ 37518 w 1145935"/>
                <a:gd name="connsiteY56" fmla="*/ 692616 h 885154"/>
                <a:gd name="connsiteX57" fmla="*/ 37518 w 1145935"/>
                <a:gd name="connsiteY57" fmla="*/ 55336 h 885154"/>
                <a:gd name="connsiteX58" fmla="*/ 1001426 w 1145935"/>
                <a:gd name="connsiteY58" fmla="*/ 847877 h 885154"/>
                <a:gd name="connsiteX59" fmla="*/ 41872 w 1145935"/>
                <a:gd name="connsiteY59" fmla="*/ 847877 h 885154"/>
                <a:gd name="connsiteX60" fmla="*/ 144747 w 1145935"/>
                <a:gd name="connsiteY60" fmla="*/ 368831 h 885154"/>
                <a:gd name="connsiteX61" fmla="*/ 1105217 w 1145935"/>
                <a:gd name="connsiteY61" fmla="*/ 368831 h 885154"/>
                <a:gd name="connsiteX62" fmla="*/ 1001426 w 1145935"/>
                <a:gd name="connsiteY62" fmla="*/ 847877 h 88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145935" h="885154">
                  <a:moveTo>
                    <a:pt x="1141648" y="338648"/>
                  </a:moveTo>
                  <a:cubicBezTo>
                    <a:pt x="1138211" y="334303"/>
                    <a:pt x="1132941" y="331788"/>
                    <a:pt x="1127213" y="331788"/>
                  </a:cubicBezTo>
                  <a:lnTo>
                    <a:pt x="1058477" y="331788"/>
                  </a:lnTo>
                  <a:lnTo>
                    <a:pt x="1071766" y="281025"/>
                  </a:lnTo>
                  <a:cubicBezTo>
                    <a:pt x="1073141" y="275537"/>
                    <a:pt x="1071995" y="269592"/>
                    <a:pt x="1068329" y="265247"/>
                  </a:cubicBezTo>
                  <a:cubicBezTo>
                    <a:pt x="1064663" y="260674"/>
                    <a:pt x="1059164" y="257930"/>
                    <a:pt x="1053207" y="258159"/>
                  </a:cubicBezTo>
                  <a:lnTo>
                    <a:pt x="1034649" y="258159"/>
                  </a:lnTo>
                  <a:lnTo>
                    <a:pt x="1034649" y="129194"/>
                  </a:lnTo>
                  <a:cubicBezTo>
                    <a:pt x="1034649" y="118904"/>
                    <a:pt x="1026400" y="110672"/>
                    <a:pt x="1016090" y="110672"/>
                  </a:cubicBezTo>
                  <a:lnTo>
                    <a:pt x="406631" y="110672"/>
                  </a:lnTo>
                  <a:lnTo>
                    <a:pt x="406631" y="55336"/>
                  </a:lnTo>
                  <a:cubicBezTo>
                    <a:pt x="406631" y="24695"/>
                    <a:pt x="381886" y="0"/>
                    <a:pt x="351184" y="0"/>
                  </a:cubicBezTo>
                  <a:lnTo>
                    <a:pt x="55619" y="0"/>
                  </a:lnTo>
                  <a:cubicBezTo>
                    <a:pt x="24917" y="0"/>
                    <a:pt x="172" y="24695"/>
                    <a:pt x="172" y="55336"/>
                  </a:cubicBezTo>
                  <a:lnTo>
                    <a:pt x="172" y="866398"/>
                  </a:lnTo>
                  <a:cubicBezTo>
                    <a:pt x="172" y="867084"/>
                    <a:pt x="172" y="867999"/>
                    <a:pt x="172" y="868685"/>
                  </a:cubicBezTo>
                  <a:cubicBezTo>
                    <a:pt x="-57" y="869828"/>
                    <a:pt x="-57" y="870743"/>
                    <a:pt x="172" y="871886"/>
                  </a:cubicBezTo>
                  <a:cubicBezTo>
                    <a:pt x="630" y="873258"/>
                    <a:pt x="1317" y="874859"/>
                    <a:pt x="2234" y="876231"/>
                  </a:cubicBezTo>
                  <a:lnTo>
                    <a:pt x="3150" y="878060"/>
                  </a:lnTo>
                  <a:cubicBezTo>
                    <a:pt x="4296" y="879432"/>
                    <a:pt x="5900" y="880575"/>
                    <a:pt x="7504" y="881490"/>
                  </a:cubicBezTo>
                  <a:lnTo>
                    <a:pt x="9337" y="882862"/>
                  </a:lnTo>
                  <a:cubicBezTo>
                    <a:pt x="12315" y="884234"/>
                    <a:pt x="15523" y="885149"/>
                    <a:pt x="18731" y="885149"/>
                  </a:cubicBezTo>
                  <a:lnTo>
                    <a:pt x="1016090" y="885149"/>
                  </a:lnTo>
                  <a:cubicBezTo>
                    <a:pt x="1025025" y="885377"/>
                    <a:pt x="1032586" y="879203"/>
                    <a:pt x="1034649" y="870514"/>
                  </a:cubicBezTo>
                  <a:lnTo>
                    <a:pt x="1145543" y="354425"/>
                  </a:lnTo>
                  <a:cubicBezTo>
                    <a:pt x="1146688" y="348709"/>
                    <a:pt x="1145313" y="342992"/>
                    <a:pt x="1141648" y="338648"/>
                  </a:cubicBezTo>
                  <a:close/>
                  <a:moveTo>
                    <a:pt x="1029608" y="294973"/>
                  </a:moveTo>
                  <a:lnTo>
                    <a:pt x="1020443" y="331788"/>
                  </a:lnTo>
                  <a:lnTo>
                    <a:pt x="208900" y="331788"/>
                  </a:lnTo>
                  <a:lnTo>
                    <a:pt x="218065" y="294973"/>
                  </a:lnTo>
                  <a:lnTo>
                    <a:pt x="1029608" y="294973"/>
                  </a:lnTo>
                  <a:close/>
                  <a:moveTo>
                    <a:pt x="203630" y="258159"/>
                  </a:moveTo>
                  <a:cubicBezTo>
                    <a:pt x="194924" y="257930"/>
                    <a:pt x="187134" y="263647"/>
                    <a:pt x="185072" y="272107"/>
                  </a:cubicBezTo>
                  <a:lnTo>
                    <a:pt x="170637" y="331788"/>
                  </a:lnTo>
                  <a:lnTo>
                    <a:pt x="129854" y="331788"/>
                  </a:lnTo>
                  <a:cubicBezTo>
                    <a:pt x="120918" y="331559"/>
                    <a:pt x="113357" y="337733"/>
                    <a:pt x="111295" y="346422"/>
                  </a:cubicBezTo>
                  <a:lnTo>
                    <a:pt x="111295" y="221344"/>
                  </a:lnTo>
                  <a:lnTo>
                    <a:pt x="923984" y="221344"/>
                  </a:lnTo>
                  <a:lnTo>
                    <a:pt x="923984" y="258159"/>
                  </a:lnTo>
                  <a:lnTo>
                    <a:pt x="203630" y="258159"/>
                  </a:lnTo>
                  <a:lnTo>
                    <a:pt x="203630" y="258159"/>
                  </a:lnTo>
                  <a:close/>
                  <a:moveTo>
                    <a:pt x="37518" y="55336"/>
                  </a:moveTo>
                  <a:cubicBezTo>
                    <a:pt x="37518" y="45046"/>
                    <a:pt x="45767" y="36815"/>
                    <a:pt x="56077" y="36815"/>
                  </a:cubicBezTo>
                  <a:lnTo>
                    <a:pt x="351642" y="36815"/>
                  </a:lnTo>
                  <a:cubicBezTo>
                    <a:pt x="361952" y="36815"/>
                    <a:pt x="370201" y="45046"/>
                    <a:pt x="370201" y="55336"/>
                  </a:cubicBezTo>
                  <a:lnTo>
                    <a:pt x="370201" y="129194"/>
                  </a:lnTo>
                  <a:cubicBezTo>
                    <a:pt x="370201" y="139484"/>
                    <a:pt x="378449" y="147715"/>
                    <a:pt x="388759" y="147715"/>
                  </a:cubicBezTo>
                  <a:lnTo>
                    <a:pt x="998218" y="147715"/>
                  </a:lnTo>
                  <a:lnTo>
                    <a:pt x="998218" y="258388"/>
                  </a:lnTo>
                  <a:lnTo>
                    <a:pt x="961330" y="258388"/>
                  </a:lnTo>
                  <a:lnTo>
                    <a:pt x="961330" y="203051"/>
                  </a:lnTo>
                  <a:cubicBezTo>
                    <a:pt x="961330" y="192762"/>
                    <a:pt x="953082" y="184530"/>
                    <a:pt x="942771" y="184530"/>
                  </a:cubicBezTo>
                  <a:lnTo>
                    <a:pt x="92965" y="184530"/>
                  </a:lnTo>
                  <a:cubicBezTo>
                    <a:pt x="82655" y="184530"/>
                    <a:pt x="74407" y="192762"/>
                    <a:pt x="74407" y="203051"/>
                  </a:cubicBezTo>
                  <a:lnTo>
                    <a:pt x="74407" y="516318"/>
                  </a:lnTo>
                  <a:cubicBezTo>
                    <a:pt x="74407" y="516318"/>
                    <a:pt x="74407" y="517690"/>
                    <a:pt x="74407" y="518604"/>
                  </a:cubicBezTo>
                  <a:lnTo>
                    <a:pt x="37518" y="692616"/>
                  </a:lnTo>
                  <a:cubicBezTo>
                    <a:pt x="37518" y="692616"/>
                    <a:pt x="37518" y="55336"/>
                    <a:pt x="37518" y="55336"/>
                  </a:cubicBezTo>
                  <a:close/>
                  <a:moveTo>
                    <a:pt x="1001426" y="847877"/>
                  </a:moveTo>
                  <a:lnTo>
                    <a:pt x="41872" y="847877"/>
                  </a:lnTo>
                  <a:lnTo>
                    <a:pt x="144747" y="368831"/>
                  </a:lnTo>
                  <a:lnTo>
                    <a:pt x="1105217" y="368831"/>
                  </a:lnTo>
                  <a:lnTo>
                    <a:pt x="1001426" y="847877"/>
                  </a:lnTo>
                  <a:close/>
                </a:path>
              </a:pathLst>
            </a:custGeom>
            <a:solidFill>
              <a:srgbClr val="374556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0" name="Freeform: Shape 642">
              <a:extLst>
                <a:ext uri="{FF2B5EF4-FFF2-40B4-BE49-F238E27FC236}">
                  <a16:creationId xmlns:a16="http://schemas.microsoft.com/office/drawing/2014/main" id="{2D629EFD-6164-758A-D157-A5D67E56DF7C}"/>
                </a:ext>
              </a:extLst>
            </p:cNvPr>
            <p:cNvSpPr/>
            <p:nvPr/>
          </p:nvSpPr>
          <p:spPr>
            <a:xfrm>
              <a:off x="15515739" y="9117490"/>
              <a:ext cx="211004" cy="42273"/>
            </a:xfrm>
            <a:custGeom>
              <a:avLst/>
              <a:gdLst>
                <a:gd name="connsiteX0" fmla="*/ 18559 w 184899"/>
                <a:gd name="connsiteY0" fmla="*/ 37043 h 37043"/>
                <a:gd name="connsiteX1" fmla="*/ 166341 w 184899"/>
                <a:gd name="connsiteY1" fmla="*/ 37043 h 37043"/>
                <a:gd name="connsiteX2" fmla="*/ 184900 w 184899"/>
                <a:gd name="connsiteY2" fmla="*/ 18522 h 37043"/>
                <a:gd name="connsiteX3" fmla="*/ 166341 w 184899"/>
                <a:gd name="connsiteY3" fmla="*/ 0 h 37043"/>
                <a:gd name="connsiteX4" fmla="*/ 18559 w 184899"/>
                <a:gd name="connsiteY4" fmla="*/ 0 h 37043"/>
                <a:gd name="connsiteX5" fmla="*/ 0 w 184899"/>
                <a:gd name="connsiteY5" fmla="*/ 18522 h 37043"/>
                <a:gd name="connsiteX6" fmla="*/ 18559 w 184899"/>
                <a:gd name="connsiteY6" fmla="*/ 37043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899" h="37043">
                  <a:moveTo>
                    <a:pt x="18559" y="37043"/>
                  </a:moveTo>
                  <a:lnTo>
                    <a:pt x="166341" y="37043"/>
                  </a:lnTo>
                  <a:cubicBezTo>
                    <a:pt x="176652" y="37043"/>
                    <a:pt x="184900" y="28811"/>
                    <a:pt x="184900" y="18522"/>
                  </a:cubicBezTo>
                  <a:cubicBezTo>
                    <a:pt x="184900" y="8232"/>
                    <a:pt x="176652" y="0"/>
                    <a:pt x="166341" y="0"/>
                  </a:cubicBezTo>
                  <a:lnTo>
                    <a:pt x="18559" y="0"/>
                  </a:lnTo>
                  <a:cubicBezTo>
                    <a:pt x="8248" y="0"/>
                    <a:pt x="0" y="8232"/>
                    <a:pt x="0" y="18522"/>
                  </a:cubicBezTo>
                  <a:cubicBezTo>
                    <a:pt x="0" y="28811"/>
                    <a:pt x="8477" y="37043"/>
                    <a:pt x="18559" y="37043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41" name="Freeform: Shape 643">
              <a:extLst>
                <a:ext uri="{FF2B5EF4-FFF2-40B4-BE49-F238E27FC236}">
                  <a16:creationId xmlns:a16="http://schemas.microsoft.com/office/drawing/2014/main" id="{27AF31E3-05A5-2B45-DEB4-588992CD3611}"/>
                </a:ext>
              </a:extLst>
            </p:cNvPr>
            <p:cNvSpPr/>
            <p:nvPr/>
          </p:nvSpPr>
          <p:spPr>
            <a:xfrm>
              <a:off x="15431546" y="9117490"/>
              <a:ext cx="42357" cy="42273"/>
            </a:xfrm>
            <a:custGeom>
              <a:avLst/>
              <a:gdLst>
                <a:gd name="connsiteX0" fmla="*/ 37117 w 37117"/>
                <a:gd name="connsiteY0" fmla="*/ 18522 h 37043"/>
                <a:gd name="connsiteX1" fmla="*/ 18559 w 37117"/>
                <a:gd name="connsiteY1" fmla="*/ 37043 h 37043"/>
                <a:gd name="connsiteX2" fmla="*/ 0 w 37117"/>
                <a:gd name="connsiteY2" fmla="*/ 18522 h 37043"/>
                <a:gd name="connsiteX3" fmla="*/ 18559 w 37117"/>
                <a:gd name="connsiteY3" fmla="*/ 0 h 37043"/>
                <a:gd name="connsiteX4" fmla="*/ 37117 w 37117"/>
                <a:gd name="connsiteY4" fmla="*/ 18522 h 3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7" h="37043">
                  <a:moveTo>
                    <a:pt x="37117" y="18522"/>
                  </a:moveTo>
                  <a:cubicBezTo>
                    <a:pt x="37117" y="28751"/>
                    <a:pt x="28808" y="37043"/>
                    <a:pt x="18559" y="37043"/>
                  </a:cubicBezTo>
                  <a:cubicBezTo>
                    <a:pt x="8309" y="37043"/>
                    <a:pt x="0" y="28751"/>
                    <a:pt x="0" y="18522"/>
                  </a:cubicBezTo>
                  <a:cubicBezTo>
                    <a:pt x="0" y="8292"/>
                    <a:pt x="8309" y="0"/>
                    <a:pt x="18559" y="0"/>
                  </a:cubicBezTo>
                  <a:cubicBezTo>
                    <a:pt x="28808" y="0"/>
                    <a:pt x="37117" y="8292"/>
                    <a:pt x="37117" y="18522"/>
                  </a:cubicBezTo>
                  <a:close/>
                </a:path>
              </a:pathLst>
            </a:custGeom>
            <a:solidFill>
              <a:srgbClr val="FFFFFF"/>
            </a:solidFill>
            <a:ln w="2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374556"/>
                </a:solidFill>
              </a:endParaRPr>
            </a:p>
          </p:txBody>
        </p:sp>
        <p:sp>
          <p:nvSpPr>
            <p:cNvPr id="13" name="AutoShape 39">
              <a:extLst>
                <a:ext uri="{FF2B5EF4-FFF2-40B4-BE49-F238E27FC236}">
                  <a16:creationId xmlns:a16="http://schemas.microsoft.com/office/drawing/2014/main" id="{25B99D55-A11C-54AD-BBE5-444AA5A1BFC0}"/>
                </a:ext>
              </a:extLst>
            </p:cNvPr>
            <p:cNvSpPr/>
            <p:nvPr/>
          </p:nvSpPr>
          <p:spPr>
            <a:xfrm rot="16200000">
              <a:off x="17982935" y="11424767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4" name="AutoShape 39">
              <a:extLst>
                <a:ext uri="{FF2B5EF4-FFF2-40B4-BE49-F238E27FC236}">
                  <a16:creationId xmlns:a16="http://schemas.microsoft.com/office/drawing/2014/main" id="{B858C172-0A07-A73D-AB5D-576F74B18CC6}"/>
                </a:ext>
              </a:extLst>
            </p:cNvPr>
            <p:cNvSpPr/>
            <p:nvPr/>
          </p:nvSpPr>
          <p:spPr>
            <a:xfrm rot="16200000">
              <a:off x="20424210" y="11424766"/>
              <a:ext cx="343869" cy="1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  <p:sp>
          <p:nvSpPr>
            <p:cNvPr id="1042" name="AutoShape 39">
              <a:extLst>
                <a:ext uri="{FF2B5EF4-FFF2-40B4-BE49-F238E27FC236}">
                  <a16:creationId xmlns:a16="http://schemas.microsoft.com/office/drawing/2014/main" id="{327319A8-C49D-F8E8-B30F-787266E9E4AD}"/>
                </a:ext>
              </a:extLst>
            </p:cNvPr>
            <p:cNvSpPr/>
            <p:nvPr/>
          </p:nvSpPr>
          <p:spPr>
            <a:xfrm rot="16200000">
              <a:off x="18469302" y="6193779"/>
              <a:ext cx="611204" cy="0"/>
            </a:xfrm>
            <a:prstGeom prst="line">
              <a:avLst/>
            </a:prstGeom>
            <a:ln w="38100" cap="flat">
              <a:solidFill>
                <a:srgbClr val="37455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DK">
                <a:solidFill>
                  <a:srgbClr val="374556"/>
                </a:solidFill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A0D791DB-ADF8-8940-2A9C-039AF2A7FA9F}"/>
              </a:ext>
            </a:extLst>
          </p:cNvPr>
          <p:cNvGrpSpPr/>
          <p:nvPr/>
        </p:nvGrpSpPr>
        <p:grpSpPr>
          <a:xfrm>
            <a:off x="18874039" y="6152203"/>
            <a:ext cx="1709328" cy="3389963"/>
            <a:chOff x="12358838" y="4593291"/>
            <a:chExt cx="1709328" cy="3389963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3D5C7E-2768-108E-7339-FCC9E269561A}"/>
                </a:ext>
              </a:extLst>
            </p:cNvPr>
            <p:cNvCxnSpPr>
              <a:cxnSpLocks/>
            </p:cNvCxnSpPr>
            <p:nvPr/>
          </p:nvCxnSpPr>
          <p:spPr>
            <a:xfrm>
              <a:off x="12371630" y="4593291"/>
              <a:ext cx="0" cy="2918922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DF2591-094D-D6C9-7297-713AF07EE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58838" y="7498663"/>
              <a:ext cx="1706274" cy="0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FD3DCDDB-B0E9-3890-8BE5-9358408BF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65111" y="7484871"/>
              <a:ext cx="3055" cy="498383"/>
            </a:xfrm>
            <a:prstGeom prst="line">
              <a:avLst/>
            </a:prstGeom>
            <a:noFill/>
            <a:ln w="508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48" name="Tekstfelt 3">
            <a:extLst>
              <a:ext uri="{FF2B5EF4-FFF2-40B4-BE49-F238E27FC236}">
                <a16:creationId xmlns:a16="http://schemas.microsoft.com/office/drawing/2014/main" id="{9CE8832D-1BB0-8F31-6EC2-FF37AF124B72}"/>
              </a:ext>
            </a:extLst>
          </p:cNvPr>
          <p:cNvSpPr txBox="1"/>
          <p:nvPr/>
        </p:nvSpPr>
        <p:spPr>
          <a:xfrm>
            <a:off x="1701181" y="7080568"/>
            <a:ext cx="12850928" cy="21800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64556"/>
                </a:solidFill>
                <a:latin typeface="Helvetica" pitchFamily="2" charset="0"/>
              </a:rPr>
              <a:t>We do this by specifying a </a:t>
            </a: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path:</a:t>
            </a:r>
          </a:p>
          <a:p>
            <a:pPr marL="5715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Move to: 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/abc123/Documents/Research</a:t>
            </a:r>
            <a:r>
              <a:rPr lang="en-US" sz="3000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3000" b="1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364556"/>
                </a:solidFill>
                <a:latin typeface="Helvetica" pitchFamily="2" charset="0"/>
              </a:rPr>
              <a:t>Point to:  </a:t>
            </a:r>
            <a:r>
              <a:rPr lang="en-US" sz="3000" b="1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/abc123/Documents/Research/</a:t>
            </a:r>
            <a:r>
              <a:rPr lang="en-US" sz="3000" b="1" dirty="0" err="1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myData.csv</a:t>
            </a:r>
            <a:r>
              <a:rPr lang="en-US" sz="3000" dirty="0">
                <a:solidFill>
                  <a:srgbClr val="3645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a-DK" sz="3000" dirty="0">
              <a:solidFill>
                <a:srgbClr val="3645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55" name="19">
            <a:extLst>
              <a:ext uri="{FF2B5EF4-FFF2-40B4-BE49-F238E27FC236}">
                <a16:creationId xmlns:a16="http://schemas.microsoft.com/office/drawing/2014/main" id="{1EED2582-BF0B-886E-D0C1-D7ED891E03AD}"/>
              </a:ext>
            </a:extLst>
          </p:cNvPr>
          <p:cNvSpPr txBox="1"/>
          <p:nvPr/>
        </p:nvSpPr>
        <p:spPr>
          <a:xfrm>
            <a:off x="-180520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063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A630-E50F-19A8-45D6-4EE36F1A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2057A14B-E7E8-F6AC-0C4F-9EBD860E29AD}"/>
              </a:ext>
            </a:extLst>
          </p:cNvPr>
          <p:cNvSpPr/>
          <p:nvPr/>
        </p:nvSpPr>
        <p:spPr>
          <a:xfrm>
            <a:off x="0" y="-27802"/>
            <a:ext cx="24371300" cy="428327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DF3ED8E5-62A3-5FFE-CC9D-5D096654E84E}"/>
              </a:ext>
            </a:extLst>
          </p:cNvPr>
          <p:cNvGrpSpPr/>
          <p:nvPr/>
        </p:nvGrpSpPr>
        <p:grpSpPr>
          <a:xfrm>
            <a:off x="3325648" y="1250391"/>
            <a:ext cx="17720001" cy="3829811"/>
            <a:chOff x="26512" y="-106260"/>
            <a:chExt cx="17720000" cy="38298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C071B481-F728-FABB-B5EA-6B0295E93043}"/>
                </a:ext>
              </a:extLst>
            </p:cNvPr>
            <p:cNvSpPr txBox="1"/>
            <p:nvPr/>
          </p:nvSpPr>
          <p:spPr>
            <a:xfrm>
              <a:off x="26513" y="664546"/>
              <a:ext cx="17719999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dirty="0"/>
                <a:t>LIVE CODING 1A – INTRO TO R</a:t>
              </a:r>
              <a:endParaRPr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A40535A2-0460-E5DE-E5F0-B6BBD1BC1A60}"/>
                </a:ext>
              </a:extLst>
            </p:cNvPr>
            <p:cNvSpPr txBox="1"/>
            <p:nvPr/>
          </p:nvSpPr>
          <p:spPr>
            <a:xfrm>
              <a:off x="1831374" y="-10626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EDBA175F-3C04-4164-0B03-A39884E1B2F9}"/>
                </a:ext>
              </a:extLst>
            </p:cNvPr>
            <p:cNvSpPr/>
            <p:nvPr/>
          </p:nvSpPr>
          <p:spPr>
            <a:xfrm flipV="1">
              <a:off x="26512" y="166022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0E859E06-6350-1595-2DCF-21733714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367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0EC6F-8214-D327-BDC0-F30A19473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>
            <a:extLst>
              <a:ext uri="{FF2B5EF4-FFF2-40B4-BE49-F238E27FC236}">
                <a16:creationId xmlns:a16="http://schemas.microsoft.com/office/drawing/2014/main" id="{92D22D38-9687-2BCE-C3B4-7822648A8DAF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>
            <a:extLst>
              <a:ext uri="{FF2B5EF4-FFF2-40B4-BE49-F238E27FC236}">
                <a16:creationId xmlns:a16="http://schemas.microsoft.com/office/drawing/2014/main" id="{E6612D10-B434-F558-BE7F-133E207D4040}"/>
              </a:ext>
            </a:extLst>
          </p:cNvPr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>
              <a:extLst>
                <a:ext uri="{FF2B5EF4-FFF2-40B4-BE49-F238E27FC236}">
                  <a16:creationId xmlns:a16="http://schemas.microsoft.com/office/drawing/2014/main" id="{024B676A-63BD-4786-DD4A-155C2BE9EE86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b="1" dirty="0"/>
                <a:t>1</a:t>
              </a:r>
              <a:r>
                <a:rPr lang="da-DK" b="1" dirty="0"/>
                <a:t>A</a:t>
              </a:r>
              <a:endParaRPr b="1" dirty="0"/>
            </a:p>
          </p:txBody>
        </p:sp>
        <p:sp>
          <p:nvSpPr>
            <p:cNvPr id="948" name="FUNDAMENTALS">
              <a:extLst>
                <a:ext uri="{FF2B5EF4-FFF2-40B4-BE49-F238E27FC236}">
                  <a16:creationId xmlns:a16="http://schemas.microsoft.com/office/drawing/2014/main" id="{5C3EE2DA-C91E-10A9-54CF-9EE1A9F6860E}"/>
                </a:ext>
              </a:extLst>
            </p:cNvPr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>
              <a:extLst>
                <a:ext uri="{FF2B5EF4-FFF2-40B4-BE49-F238E27FC236}">
                  <a16:creationId xmlns:a16="http://schemas.microsoft.com/office/drawing/2014/main" id="{05572714-8C4D-F804-1C0D-2D2A4F173DB8}"/>
                </a:ext>
              </a:extLst>
            </p:cNvPr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>
            <a:extLst>
              <a:ext uri="{FF2B5EF4-FFF2-40B4-BE49-F238E27FC236}">
                <a16:creationId xmlns:a16="http://schemas.microsoft.com/office/drawing/2014/main" id="{3791FBD6-5336-2F25-3911-CA48DC8143ED}"/>
              </a:ext>
            </a:extLst>
          </p:cNvPr>
          <p:cNvGrpSpPr/>
          <p:nvPr/>
        </p:nvGrpSpPr>
        <p:grpSpPr>
          <a:xfrm>
            <a:off x="12624937" y="5316789"/>
            <a:ext cx="3605855" cy="1441420"/>
            <a:chOff x="0" y="-5381"/>
            <a:chExt cx="3605853" cy="1441419"/>
          </a:xfrm>
        </p:grpSpPr>
        <p:sp>
          <p:nvSpPr>
            <p:cNvPr id="951" name="R project &amp; R Script…">
              <a:extLst>
                <a:ext uri="{FF2B5EF4-FFF2-40B4-BE49-F238E27FC236}">
                  <a16:creationId xmlns:a16="http://schemas.microsoft.com/office/drawing/2014/main" id="{B58CE63A-3695-8F92-3E02-A2DF1A6BA3DF}"/>
                </a:ext>
              </a:extLst>
            </p:cNvPr>
            <p:cNvSpPr txBox="1"/>
            <p:nvPr/>
          </p:nvSpPr>
          <p:spPr>
            <a:xfrm>
              <a:off x="239549" y="-5381"/>
              <a:ext cx="3366304" cy="1441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R project &amp; R Script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Load files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Paths</a:t>
              </a:r>
              <a:endParaRPr dirty="0"/>
            </a:p>
          </p:txBody>
        </p:sp>
        <p:sp>
          <p:nvSpPr>
            <p:cNvPr id="952" name="Oval 23">
              <a:extLst>
                <a:ext uri="{FF2B5EF4-FFF2-40B4-BE49-F238E27FC236}">
                  <a16:creationId xmlns:a16="http://schemas.microsoft.com/office/drawing/2014/main" id="{02E4E11E-D28A-FCE4-1B6E-56DF365ACAF2}"/>
                </a:ext>
              </a:extLst>
            </p:cNvPr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>
              <a:extLst>
                <a:ext uri="{FF2B5EF4-FFF2-40B4-BE49-F238E27FC236}">
                  <a16:creationId xmlns:a16="http://schemas.microsoft.com/office/drawing/2014/main" id="{84206569-0EF4-A180-F450-7E43E4C8F3E4}"/>
                </a:ext>
              </a:extLst>
            </p:cNvPr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>
              <a:extLst>
                <a:ext uri="{FF2B5EF4-FFF2-40B4-BE49-F238E27FC236}">
                  <a16:creationId xmlns:a16="http://schemas.microsoft.com/office/drawing/2014/main" id="{391D786B-BD33-38D3-D849-7862C36F93E0}"/>
                </a:ext>
              </a:extLst>
            </p:cNvPr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>
            <a:extLst>
              <a:ext uri="{FF2B5EF4-FFF2-40B4-BE49-F238E27FC236}">
                <a16:creationId xmlns:a16="http://schemas.microsoft.com/office/drawing/2014/main" id="{D21D7EFA-67D9-AC2A-F510-BA91A9BB1320}"/>
              </a:ext>
            </a:extLst>
          </p:cNvPr>
          <p:cNvGrpSpPr/>
          <p:nvPr/>
        </p:nvGrpSpPr>
        <p:grpSpPr>
          <a:xfrm>
            <a:off x="1193626" y="3238393"/>
            <a:ext cx="13149372" cy="7544078"/>
            <a:chOff x="0" y="0"/>
            <a:chExt cx="13149370" cy="7544077"/>
          </a:xfrm>
        </p:grpSpPr>
        <p:grpSp>
          <p:nvGrpSpPr>
            <p:cNvPr id="994" name="Group">
              <a:extLst>
                <a:ext uri="{FF2B5EF4-FFF2-40B4-BE49-F238E27FC236}">
                  <a16:creationId xmlns:a16="http://schemas.microsoft.com/office/drawing/2014/main" id="{6E211D9D-8772-E441-4087-0364BFC6CB8A}"/>
                </a:ext>
              </a:extLst>
            </p:cNvPr>
            <p:cNvGrpSpPr/>
            <p:nvPr/>
          </p:nvGrpSpPr>
          <p:grpSpPr>
            <a:xfrm>
              <a:off x="2700815" y="0"/>
              <a:ext cx="10448555" cy="7544077"/>
              <a:chOff x="0" y="0"/>
              <a:chExt cx="10448553" cy="7544076"/>
            </a:xfrm>
          </p:grpSpPr>
          <p:sp>
            <p:nvSpPr>
              <p:cNvPr id="959" name="Line 18">
                <a:extLst>
                  <a:ext uri="{FF2B5EF4-FFF2-40B4-BE49-F238E27FC236}">
                    <a16:creationId xmlns:a16="http://schemas.microsoft.com/office/drawing/2014/main" id="{27BB524A-E944-B45A-DD39-6663EA29B9F4}"/>
                  </a:ext>
                </a:extLst>
              </p:cNvPr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>
                <a:extLst>
                  <a:ext uri="{FF2B5EF4-FFF2-40B4-BE49-F238E27FC236}">
                    <a16:creationId xmlns:a16="http://schemas.microsoft.com/office/drawing/2014/main" id="{AB2D859A-664F-ECC1-F11E-67C129BA7ED4}"/>
                  </a:ext>
                </a:extLst>
              </p:cNvPr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>
                <a:extLst>
                  <a:ext uri="{FF2B5EF4-FFF2-40B4-BE49-F238E27FC236}">
                    <a16:creationId xmlns:a16="http://schemas.microsoft.com/office/drawing/2014/main" id="{6B308D8B-F71E-B60E-389F-838C62CFEB2D}"/>
                  </a:ext>
                </a:extLst>
              </p:cNvPr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>
                <a:extLst>
                  <a:ext uri="{FF2B5EF4-FFF2-40B4-BE49-F238E27FC236}">
                    <a16:creationId xmlns:a16="http://schemas.microsoft.com/office/drawing/2014/main" id="{4D7BBA73-91B0-FB2C-B5A9-653E230D0DAF}"/>
                  </a:ext>
                </a:extLst>
              </p:cNvPr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>
                <a:extLst>
                  <a:ext uri="{FF2B5EF4-FFF2-40B4-BE49-F238E27FC236}">
                    <a16:creationId xmlns:a16="http://schemas.microsoft.com/office/drawing/2014/main" id="{437B979A-AE3D-C1A9-C19E-42880ECEDD7D}"/>
                  </a:ext>
                </a:extLst>
              </p:cNvPr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>
                <a:extLst>
                  <a:ext uri="{FF2B5EF4-FFF2-40B4-BE49-F238E27FC236}">
                    <a16:creationId xmlns:a16="http://schemas.microsoft.com/office/drawing/2014/main" id="{556A0D46-1D27-A70F-385F-11367F1CF88C}"/>
                  </a:ext>
                </a:extLst>
              </p:cNvPr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>
                <a:extLst>
                  <a:ext uri="{FF2B5EF4-FFF2-40B4-BE49-F238E27FC236}">
                    <a16:creationId xmlns:a16="http://schemas.microsoft.com/office/drawing/2014/main" id="{690720C5-12E7-12FC-99B4-A4CF77487F68}"/>
                  </a:ext>
                </a:extLst>
              </p:cNvPr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>
                <a:extLst>
                  <a:ext uri="{FF2B5EF4-FFF2-40B4-BE49-F238E27FC236}">
                    <a16:creationId xmlns:a16="http://schemas.microsoft.com/office/drawing/2014/main" id="{95E40AEA-E167-B93C-6EFE-29809EDA9487}"/>
                  </a:ext>
                </a:extLst>
              </p:cNvPr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>
                <a:extLst>
                  <a:ext uri="{FF2B5EF4-FFF2-40B4-BE49-F238E27FC236}">
                    <a16:creationId xmlns:a16="http://schemas.microsoft.com/office/drawing/2014/main" id="{03259EAF-C302-5182-66CB-F88F8933A1D0}"/>
                  </a:ext>
                </a:extLst>
              </p:cNvPr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>
                <a:extLst>
                  <a:ext uri="{FF2B5EF4-FFF2-40B4-BE49-F238E27FC236}">
                    <a16:creationId xmlns:a16="http://schemas.microsoft.com/office/drawing/2014/main" id="{B10B165B-66D3-6D45-BA96-8C8BA36B2D7E}"/>
                  </a:ext>
                </a:extLst>
              </p:cNvPr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>
                <a:extLst>
                  <a:ext uri="{FF2B5EF4-FFF2-40B4-BE49-F238E27FC236}">
                    <a16:creationId xmlns:a16="http://schemas.microsoft.com/office/drawing/2014/main" id="{7DBFC36F-FB23-E467-0263-5B7BBCBA830D}"/>
                  </a:ext>
                </a:extLst>
              </p:cNvPr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>
                <a:extLst>
                  <a:ext uri="{FF2B5EF4-FFF2-40B4-BE49-F238E27FC236}">
                    <a16:creationId xmlns:a16="http://schemas.microsoft.com/office/drawing/2014/main" id="{BD3B53A6-B263-B316-B94F-4E805C6BB5CF}"/>
                  </a:ext>
                </a:extLst>
              </p:cNvPr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>
                <a:extLst>
                  <a:ext uri="{FF2B5EF4-FFF2-40B4-BE49-F238E27FC236}">
                    <a16:creationId xmlns:a16="http://schemas.microsoft.com/office/drawing/2014/main" id="{BE698AA9-D117-E4F6-6843-FEEF55828053}"/>
                  </a:ext>
                </a:extLst>
              </p:cNvPr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>
                <a:extLst>
                  <a:ext uri="{FF2B5EF4-FFF2-40B4-BE49-F238E27FC236}">
                    <a16:creationId xmlns:a16="http://schemas.microsoft.com/office/drawing/2014/main" id="{850184A5-5E92-756B-BFB4-D768676B7CF8}"/>
                  </a:ext>
                </a:extLst>
              </p:cNvPr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>
                <a:extLst>
                  <a:ext uri="{FF2B5EF4-FFF2-40B4-BE49-F238E27FC236}">
                    <a16:creationId xmlns:a16="http://schemas.microsoft.com/office/drawing/2014/main" id="{23321B15-5B67-AFC2-5D63-53BFDD91C4E1}"/>
                  </a:ext>
                </a:extLst>
              </p:cNvPr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>
                <a:extLst>
                  <a:ext uri="{FF2B5EF4-FFF2-40B4-BE49-F238E27FC236}">
                    <a16:creationId xmlns:a16="http://schemas.microsoft.com/office/drawing/2014/main" id="{6803F5DE-CCC9-BA43-963F-2DFED483B295}"/>
                  </a:ext>
                </a:extLst>
              </p:cNvPr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>
                <a:extLst>
                  <a:ext uri="{FF2B5EF4-FFF2-40B4-BE49-F238E27FC236}">
                    <a16:creationId xmlns:a16="http://schemas.microsoft.com/office/drawing/2014/main" id="{B182E367-AE3F-D1F0-FB5B-91EB153D5F9F}"/>
                  </a:ext>
                </a:extLst>
              </p:cNvPr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>
                <a:extLst>
                  <a:ext uri="{FF2B5EF4-FFF2-40B4-BE49-F238E27FC236}">
                    <a16:creationId xmlns:a16="http://schemas.microsoft.com/office/drawing/2014/main" id="{C4EA01DA-74D7-BE96-08A8-B531059AF37D}"/>
                  </a:ext>
                </a:extLst>
              </p:cNvPr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>
                <a:extLst>
                  <a:ext uri="{FF2B5EF4-FFF2-40B4-BE49-F238E27FC236}">
                    <a16:creationId xmlns:a16="http://schemas.microsoft.com/office/drawing/2014/main" id="{48C93E51-11CF-700D-D12D-FBE74E17B586}"/>
                  </a:ext>
                </a:extLst>
              </p:cNvPr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>
                <a:extLst>
                  <a:ext uri="{FF2B5EF4-FFF2-40B4-BE49-F238E27FC236}">
                    <a16:creationId xmlns:a16="http://schemas.microsoft.com/office/drawing/2014/main" id="{6866D8FC-C0FA-8FBA-0623-43592E2DAAF6}"/>
                  </a:ext>
                </a:extLst>
              </p:cNvPr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>
                <a:extLst>
                  <a:ext uri="{FF2B5EF4-FFF2-40B4-BE49-F238E27FC236}">
                    <a16:creationId xmlns:a16="http://schemas.microsoft.com/office/drawing/2014/main" id="{11092A2A-5358-1DBB-6A52-72FD90800DEE}"/>
                  </a:ext>
                </a:extLst>
              </p:cNvPr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>
                <a:extLst>
                  <a:ext uri="{FF2B5EF4-FFF2-40B4-BE49-F238E27FC236}">
                    <a16:creationId xmlns:a16="http://schemas.microsoft.com/office/drawing/2014/main" id="{9C510032-EBA1-D64C-5FC1-6132F03999D9}"/>
                  </a:ext>
                </a:extLst>
              </p:cNvPr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>
                <a:extLst>
                  <a:ext uri="{FF2B5EF4-FFF2-40B4-BE49-F238E27FC236}">
                    <a16:creationId xmlns:a16="http://schemas.microsoft.com/office/drawing/2014/main" id="{5F2E6E5B-AC21-227B-3411-71C4E4286F1B}"/>
                  </a:ext>
                </a:extLst>
              </p:cNvPr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>
                <a:extLst>
                  <a:ext uri="{FF2B5EF4-FFF2-40B4-BE49-F238E27FC236}">
                    <a16:creationId xmlns:a16="http://schemas.microsoft.com/office/drawing/2014/main" id="{2943BBD7-2DB8-691B-D015-5BF5645C565C}"/>
                  </a:ext>
                </a:extLst>
              </p:cNvPr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>
                <a:extLst>
                  <a:ext uri="{FF2B5EF4-FFF2-40B4-BE49-F238E27FC236}">
                    <a16:creationId xmlns:a16="http://schemas.microsoft.com/office/drawing/2014/main" id="{F27667CD-84DE-3D93-EFA2-2C54C66564A5}"/>
                  </a:ext>
                </a:extLst>
              </p:cNvPr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>
                <a:extLst>
                  <a:ext uri="{FF2B5EF4-FFF2-40B4-BE49-F238E27FC236}">
                    <a16:creationId xmlns:a16="http://schemas.microsoft.com/office/drawing/2014/main" id="{5277F38C-4AD1-9838-5417-C021C60C2D56}"/>
                  </a:ext>
                </a:extLst>
              </p:cNvPr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>
                <a:extLst>
                  <a:ext uri="{FF2B5EF4-FFF2-40B4-BE49-F238E27FC236}">
                    <a16:creationId xmlns:a16="http://schemas.microsoft.com/office/drawing/2014/main" id="{5E045DCD-17CB-A51F-0651-BA43B94B5FDD}"/>
                  </a:ext>
                </a:extLst>
              </p:cNvPr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>
                <a:extLst>
                  <a:ext uri="{FF2B5EF4-FFF2-40B4-BE49-F238E27FC236}">
                    <a16:creationId xmlns:a16="http://schemas.microsoft.com/office/drawing/2014/main" id="{EAEAAAE4-73C0-FE74-316C-AC3C9D14E878}"/>
                  </a:ext>
                </a:extLst>
              </p:cNvPr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>
                <a:extLst>
                  <a:ext uri="{FF2B5EF4-FFF2-40B4-BE49-F238E27FC236}">
                    <a16:creationId xmlns:a16="http://schemas.microsoft.com/office/drawing/2014/main" id="{ED099933-ED3F-65D5-59F3-19FE5DBB4287}"/>
                  </a:ext>
                </a:extLst>
              </p:cNvPr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>
                <a:extLst>
                  <a:ext uri="{FF2B5EF4-FFF2-40B4-BE49-F238E27FC236}">
                    <a16:creationId xmlns:a16="http://schemas.microsoft.com/office/drawing/2014/main" id="{D27659DD-C83F-C45A-08C7-ED99E8B28730}"/>
                  </a:ext>
                </a:extLst>
              </p:cNvPr>
              <p:cNvSpPr txBox="1"/>
              <p:nvPr/>
            </p:nvSpPr>
            <p:spPr>
              <a:xfrm>
                <a:off x="8581709" y="305958"/>
                <a:ext cx="1866844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  <a:r>
                  <a:rPr lang="da-DK" dirty="0"/>
                  <a:t>A</a:t>
                </a:r>
                <a:endParaRPr dirty="0"/>
              </a:p>
            </p:txBody>
          </p:sp>
          <p:sp>
            <p:nvSpPr>
              <p:cNvPr id="989" name="2">
                <a:extLst>
                  <a:ext uri="{FF2B5EF4-FFF2-40B4-BE49-F238E27FC236}">
                    <a16:creationId xmlns:a16="http://schemas.microsoft.com/office/drawing/2014/main" id="{D1A3C957-271B-8048-F2FB-FD2A7E8AAB15}"/>
                  </a:ext>
                </a:extLst>
              </p:cNvPr>
              <p:cNvSpPr txBox="1"/>
              <p:nvPr/>
            </p:nvSpPr>
            <p:spPr>
              <a:xfrm>
                <a:off x="6741495" y="2038706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990" name="3">
                <a:extLst>
                  <a:ext uri="{FF2B5EF4-FFF2-40B4-BE49-F238E27FC236}">
                    <a16:creationId xmlns:a16="http://schemas.microsoft.com/office/drawing/2014/main" id="{76546C87-E2CC-63EF-0DB1-E8F9A1DB4FE2}"/>
                  </a:ext>
                </a:extLst>
              </p:cNvPr>
              <p:cNvSpPr txBox="1"/>
              <p:nvPr/>
            </p:nvSpPr>
            <p:spPr>
              <a:xfrm>
                <a:off x="4934286" y="32240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991" name="4">
                <a:extLst>
                  <a:ext uri="{FF2B5EF4-FFF2-40B4-BE49-F238E27FC236}">
                    <a16:creationId xmlns:a16="http://schemas.microsoft.com/office/drawing/2014/main" id="{F0A3B217-B333-0C6E-5638-0098DDE77859}"/>
                  </a:ext>
                </a:extLst>
              </p:cNvPr>
              <p:cNvSpPr txBox="1"/>
              <p:nvPr/>
            </p:nvSpPr>
            <p:spPr>
              <a:xfrm>
                <a:off x="7084768" y="4885443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992" name="5">
                <a:extLst>
                  <a:ext uri="{FF2B5EF4-FFF2-40B4-BE49-F238E27FC236}">
                    <a16:creationId xmlns:a16="http://schemas.microsoft.com/office/drawing/2014/main" id="{FC622002-DEA5-1AD7-0E85-506A39225321}"/>
                  </a:ext>
                </a:extLst>
              </p:cNvPr>
              <p:cNvSpPr txBox="1"/>
              <p:nvPr/>
            </p:nvSpPr>
            <p:spPr>
              <a:xfrm>
                <a:off x="4839511" y="6195063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993" name="Oval 23">
                <a:extLst>
                  <a:ext uri="{FF2B5EF4-FFF2-40B4-BE49-F238E27FC236}">
                    <a16:creationId xmlns:a16="http://schemas.microsoft.com/office/drawing/2014/main" id="{5EBFAC69-5257-D8D5-60BE-F7990E232817}"/>
                  </a:ext>
                </a:extLst>
              </p:cNvPr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>
              <a:extLst>
                <a:ext uri="{FF2B5EF4-FFF2-40B4-BE49-F238E27FC236}">
                  <a16:creationId xmlns:a16="http://schemas.microsoft.com/office/drawing/2014/main" id="{A3B4597E-C2AE-8CB6-917E-8A85BD50228E}"/>
                </a:ext>
              </a:extLst>
            </p:cNvPr>
            <p:cNvGrpSpPr/>
            <p:nvPr/>
          </p:nvGrpSpPr>
          <p:grpSpPr>
            <a:xfrm>
              <a:off x="0" y="2478492"/>
              <a:ext cx="4393054" cy="2587093"/>
              <a:chOff x="0" y="0"/>
              <a:chExt cx="4393053" cy="2587091"/>
            </a:xfrm>
          </p:grpSpPr>
          <p:sp>
            <p:nvSpPr>
              <p:cNvPr id="995" name="Freeform 395">
                <a:extLst>
                  <a:ext uri="{FF2B5EF4-FFF2-40B4-BE49-F238E27FC236}">
                    <a16:creationId xmlns:a16="http://schemas.microsoft.com/office/drawing/2014/main" id="{B6963134-4415-CAB7-63E6-9E5C706E238E}"/>
                  </a:ext>
                </a:extLst>
              </p:cNvPr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>
                <a:extLst>
                  <a:ext uri="{FF2B5EF4-FFF2-40B4-BE49-F238E27FC236}">
                    <a16:creationId xmlns:a16="http://schemas.microsoft.com/office/drawing/2014/main" id="{4A5D04AD-F439-C6A4-0F92-F0A9DC9EEEE9}"/>
                  </a:ext>
                </a:extLst>
              </p:cNvPr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F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>
                <a:extLst>
                  <a:ext uri="{FF2B5EF4-FFF2-40B4-BE49-F238E27FC236}">
                    <a16:creationId xmlns:a16="http://schemas.microsoft.com/office/drawing/2014/main" id="{1EB35FC2-41AD-5FC4-4845-7E72B9F69A25}"/>
                  </a:ext>
                </a:extLst>
              </p:cNvPr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>
                <a:extLst>
                  <a:ext uri="{FF2B5EF4-FFF2-40B4-BE49-F238E27FC236}">
                    <a16:creationId xmlns:a16="http://schemas.microsoft.com/office/drawing/2014/main" id="{A74E4943-FA3D-7A42-EC6B-44C2A527EB01}"/>
                  </a:ext>
                </a:extLst>
              </p:cNvPr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>
                <a:extLst>
                  <a:ext uri="{FF2B5EF4-FFF2-40B4-BE49-F238E27FC236}">
                    <a16:creationId xmlns:a16="http://schemas.microsoft.com/office/drawing/2014/main" id="{65B233C0-47C9-9B8A-2743-6C889AC855C7}"/>
                  </a:ext>
                </a:extLst>
              </p:cNvPr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>
                <a:extLst>
                  <a:ext uri="{FF2B5EF4-FFF2-40B4-BE49-F238E27FC236}">
                    <a16:creationId xmlns:a16="http://schemas.microsoft.com/office/drawing/2014/main" id="{71F0E675-761E-ED6D-D36E-15450FA574FF}"/>
                  </a:ext>
                </a:extLst>
              </p:cNvPr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687F9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>
                <a:extLst>
                  <a:ext uri="{FF2B5EF4-FFF2-40B4-BE49-F238E27FC236}">
                    <a16:creationId xmlns:a16="http://schemas.microsoft.com/office/drawing/2014/main" id="{AEEE0BF8-D49F-BEE5-FB65-298C7CAA9DAC}"/>
                  </a:ext>
                </a:extLst>
              </p:cNvPr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>
                <a:extLst>
                  <a:ext uri="{FF2B5EF4-FFF2-40B4-BE49-F238E27FC236}">
                    <a16:creationId xmlns:a16="http://schemas.microsoft.com/office/drawing/2014/main" id="{E969A2F3-B3B9-FDAF-E8F3-C7520FF45C06}"/>
                  </a:ext>
                </a:extLst>
              </p:cNvPr>
              <p:cNvSpPr txBox="1"/>
              <p:nvPr/>
            </p:nvSpPr>
            <p:spPr>
              <a:xfrm>
                <a:off x="1278745" y="798106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  <p:sp>
            <p:nvSpPr>
              <p:cNvPr id="1003" name="Studio">
                <a:extLst>
                  <a:ext uri="{FF2B5EF4-FFF2-40B4-BE49-F238E27FC236}">
                    <a16:creationId xmlns:a16="http://schemas.microsoft.com/office/drawing/2014/main" id="{F4E699EC-251D-94B6-1E81-69DB1AA66972}"/>
                  </a:ext>
                </a:extLst>
              </p:cNvPr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>
            <a:extLst>
              <a:ext uri="{FF2B5EF4-FFF2-40B4-BE49-F238E27FC236}">
                <a16:creationId xmlns:a16="http://schemas.microsoft.com/office/drawing/2014/main" id="{21C034B8-7C0F-0C16-5953-42C93DAA8A17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30566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D956-A931-81D1-CE00-C707C83C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>
            <a:extLst>
              <a:ext uri="{FF2B5EF4-FFF2-40B4-BE49-F238E27FC236}">
                <a16:creationId xmlns:a16="http://schemas.microsoft.com/office/drawing/2014/main" id="{F1A4EE30-5BE0-655D-8AA8-6D16C7733F39}"/>
              </a:ext>
            </a:extLst>
          </p:cNvPr>
          <p:cNvSpPr/>
          <p:nvPr/>
        </p:nvSpPr>
        <p:spPr>
          <a:xfrm>
            <a:off x="-29388" y="-19956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>
            <a:extLst>
              <a:ext uri="{FF2B5EF4-FFF2-40B4-BE49-F238E27FC236}">
                <a16:creationId xmlns:a16="http://schemas.microsoft.com/office/drawing/2014/main" id="{28C51954-4661-A9A9-F5EB-C22F4E27CA8E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>
            <a:extLst>
              <a:ext uri="{FF2B5EF4-FFF2-40B4-BE49-F238E27FC236}">
                <a16:creationId xmlns:a16="http://schemas.microsoft.com/office/drawing/2014/main" id="{64BDFE49-7248-384B-ECF8-20F0E1BD5785}"/>
              </a:ext>
            </a:extLst>
          </p:cNvPr>
          <p:cNvSpPr txBox="1"/>
          <p:nvPr/>
        </p:nvSpPr>
        <p:spPr>
          <a:xfrm>
            <a:off x="374649" y="13155802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17" name="Group">
            <a:extLst>
              <a:ext uri="{FF2B5EF4-FFF2-40B4-BE49-F238E27FC236}">
                <a16:creationId xmlns:a16="http://schemas.microsoft.com/office/drawing/2014/main" id="{12F583D3-7AF7-DB23-35F4-C850FB84207D}"/>
              </a:ext>
            </a:extLst>
          </p:cNvPr>
          <p:cNvGrpSpPr/>
          <p:nvPr/>
        </p:nvGrpSpPr>
        <p:grpSpPr>
          <a:xfrm>
            <a:off x="7311580" y="1214498"/>
            <a:ext cx="11656977" cy="1871751"/>
            <a:chOff x="-1319162" y="143607"/>
            <a:chExt cx="11656975" cy="1871749"/>
          </a:xfrm>
        </p:grpSpPr>
        <p:sp>
          <p:nvSpPr>
            <p:cNvPr id="1314" name="RMARKDOWN CHEAT SHEET">
              <a:extLst>
                <a:ext uri="{FF2B5EF4-FFF2-40B4-BE49-F238E27FC236}">
                  <a16:creationId xmlns:a16="http://schemas.microsoft.com/office/drawing/2014/main" id="{5EAC9E67-51A3-A618-78E0-75CFCC5A1CFC}"/>
                </a:ext>
              </a:extLst>
            </p:cNvPr>
            <p:cNvSpPr txBox="1"/>
            <p:nvPr/>
          </p:nvSpPr>
          <p:spPr>
            <a:xfrm>
              <a:off x="-1319162" y="898027"/>
              <a:ext cx="9372505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QUARTO</a:t>
              </a:r>
              <a:r>
                <a:rPr dirty="0"/>
                <a:t> CHEAT SHEET </a:t>
              </a:r>
            </a:p>
          </p:txBody>
        </p:sp>
        <p:sp>
          <p:nvSpPr>
            <p:cNvPr id="1315" name="https://rstudio.com/wp-content/uploads/2016/03/rmarkdown-cheatsheet-2.0.pdf">
              <a:extLst>
                <a:ext uri="{FF2B5EF4-FFF2-40B4-BE49-F238E27FC236}">
                  <a16:creationId xmlns:a16="http://schemas.microsoft.com/office/drawing/2014/main" id="{65C7DE0A-6B2E-7DA2-FCD9-E14605A2E407}"/>
                </a:ext>
              </a:extLst>
            </p:cNvPr>
            <p:cNvSpPr txBox="1"/>
            <p:nvPr/>
          </p:nvSpPr>
          <p:spPr>
            <a:xfrm>
              <a:off x="1626790" y="143607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 err="1"/>
                <a:t>https</a:t>
              </a:r>
              <a:r>
                <a:rPr lang="da-DK" dirty="0"/>
                <a:t>://</a:t>
              </a:r>
              <a:r>
                <a:rPr lang="da-DK" dirty="0" err="1"/>
                <a:t>quarto.org</a:t>
              </a:r>
              <a:endParaRPr dirty="0"/>
            </a:p>
          </p:txBody>
        </p:sp>
        <p:sp>
          <p:nvSpPr>
            <p:cNvPr id="1316" name="Line">
              <a:extLst>
                <a:ext uri="{FF2B5EF4-FFF2-40B4-BE49-F238E27FC236}">
                  <a16:creationId xmlns:a16="http://schemas.microsoft.com/office/drawing/2014/main" id="{A309DE4B-1B97-09F9-99AA-2010473C06EF}"/>
                </a:ext>
              </a:extLst>
            </p:cNvPr>
            <p:cNvSpPr/>
            <p:nvPr/>
          </p:nvSpPr>
          <p:spPr>
            <a:xfrm>
              <a:off x="-36743" y="34929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>
            <a:extLst>
              <a:ext uri="{FF2B5EF4-FFF2-40B4-BE49-F238E27FC236}">
                <a16:creationId xmlns:a16="http://schemas.microsoft.com/office/drawing/2014/main" id="{BA6F8139-4F45-7E24-400C-DA199471215F}"/>
              </a:ext>
            </a:extLst>
          </p:cNvPr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dirty="0"/>
          </a:p>
        </p:txBody>
      </p:sp>
      <p:sp>
        <p:nvSpPr>
          <p:cNvPr id="1319" name="Группа 63">
            <a:extLst>
              <a:ext uri="{FF2B5EF4-FFF2-40B4-BE49-F238E27FC236}">
                <a16:creationId xmlns:a16="http://schemas.microsoft.com/office/drawing/2014/main" id="{64352997-7E5A-7330-B9B5-531AEFEE8B9F}"/>
              </a:ext>
            </a:extLst>
          </p:cNvPr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>
            <a:extLst>
              <a:ext uri="{FF2B5EF4-FFF2-40B4-BE49-F238E27FC236}">
                <a16:creationId xmlns:a16="http://schemas.microsoft.com/office/drawing/2014/main" id="{4079A3E0-1C7F-2275-3E7E-865D95D0BEF8}"/>
              </a:ext>
            </a:extLst>
          </p:cNvPr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>
            <a:extLst>
              <a:ext uri="{FF2B5EF4-FFF2-40B4-BE49-F238E27FC236}">
                <a16:creationId xmlns:a16="http://schemas.microsoft.com/office/drawing/2014/main" id="{ABEF8754-C231-A2AB-460A-440A17FB0AAA}"/>
              </a:ext>
            </a:extLst>
          </p:cNvPr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>
            <a:extLst>
              <a:ext uri="{FF2B5EF4-FFF2-40B4-BE49-F238E27FC236}">
                <a16:creationId xmlns:a16="http://schemas.microsoft.com/office/drawing/2014/main" id="{9953FEB3-248A-9016-2C8D-01184DFB0E3B}"/>
              </a:ext>
            </a:extLst>
          </p:cNvPr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>
            <a:extLst>
              <a:ext uri="{FF2B5EF4-FFF2-40B4-BE49-F238E27FC236}">
                <a16:creationId xmlns:a16="http://schemas.microsoft.com/office/drawing/2014/main" id="{ED012538-D166-C86E-D997-CD39D5223D96}"/>
              </a:ext>
            </a:extLst>
          </p:cNvPr>
          <p:cNvSpPr txBox="1"/>
          <p:nvPr/>
        </p:nvSpPr>
        <p:spPr>
          <a:xfrm>
            <a:off x="1587259" y="4782683"/>
            <a:ext cx="443076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YAML parameter</a:t>
            </a:r>
            <a:r>
              <a:rPr dirty="0"/>
              <a:t>:</a:t>
            </a:r>
          </a:p>
        </p:txBody>
      </p:sp>
      <p:sp>
        <p:nvSpPr>
          <p:cNvPr id="1324" name="Code Chunk:">
            <a:extLst>
              <a:ext uri="{FF2B5EF4-FFF2-40B4-BE49-F238E27FC236}">
                <a16:creationId xmlns:a16="http://schemas.microsoft.com/office/drawing/2014/main" id="{04750258-D53D-1623-EB42-DC77D207546F}"/>
              </a:ext>
            </a:extLst>
          </p:cNvPr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>
            <a:extLst>
              <a:ext uri="{FF2B5EF4-FFF2-40B4-BE49-F238E27FC236}">
                <a16:creationId xmlns:a16="http://schemas.microsoft.com/office/drawing/2014/main" id="{5C736795-1B5A-D659-97C1-4FC836B05723}"/>
              </a:ext>
            </a:extLst>
          </p:cNvPr>
          <p:cNvSpPr txBox="1"/>
          <p:nvPr/>
        </p:nvSpPr>
        <p:spPr>
          <a:xfrm>
            <a:off x="1587259" y="5102123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html_document</a:t>
            </a:r>
            <a:r>
              <a:rPr dirty="0"/>
              <a:t> (</a:t>
            </a:r>
            <a:r>
              <a:rPr dirty="0" err="1"/>
              <a:t>pdf_document</a:t>
            </a:r>
            <a:r>
              <a:rPr dirty="0"/>
              <a:t>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</p:txBody>
      </p:sp>
      <p:sp>
        <p:nvSpPr>
          <p:cNvPr id="1326" name="Figure Options:">
            <a:extLst>
              <a:ext uri="{FF2B5EF4-FFF2-40B4-BE49-F238E27FC236}">
                <a16:creationId xmlns:a16="http://schemas.microsoft.com/office/drawing/2014/main" id="{A199AFE5-F588-6FD1-0BF8-4BA19D12AEB4}"/>
              </a:ext>
            </a:extLst>
          </p:cNvPr>
          <p:cNvSpPr txBox="1"/>
          <p:nvPr/>
        </p:nvSpPr>
        <p:spPr>
          <a:xfrm>
            <a:off x="12659888" y="7708638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Figure Options:</a:t>
            </a:r>
          </a:p>
        </p:txBody>
      </p:sp>
      <p:sp>
        <p:nvSpPr>
          <p:cNvPr id="1327" name="Code Options:">
            <a:extLst>
              <a:ext uri="{FF2B5EF4-FFF2-40B4-BE49-F238E27FC236}">
                <a16:creationId xmlns:a16="http://schemas.microsoft.com/office/drawing/2014/main" id="{774D71C8-A85C-B127-EDF8-0D65F6295C34}"/>
              </a:ext>
            </a:extLst>
          </p:cNvPr>
          <p:cNvSpPr txBox="1"/>
          <p:nvPr/>
        </p:nvSpPr>
        <p:spPr>
          <a:xfrm>
            <a:off x="1587259" y="7710413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Code Options:</a:t>
            </a:r>
          </a:p>
        </p:txBody>
      </p:sp>
      <p:sp>
        <p:nvSpPr>
          <p:cNvPr id="1328" name="Header:">
            <a:extLst>
              <a:ext uri="{FF2B5EF4-FFF2-40B4-BE49-F238E27FC236}">
                <a16:creationId xmlns:a16="http://schemas.microsoft.com/office/drawing/2014/main" id="{F5FFA118-9D38-803E-D702-8EF8E5F56051}"/>
              </a:ext>
            </a:extLst>
          </p:cNvPr>
          <p:cNvSpPr txBox="1"/>
          <p:nvPr/>
        </p:nvSpPr>
        <p:spPr>
          <a:xfrm>
            <a:off x="1582540" y="10626497"/>
            <a:ext cx="3236239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Source mode:</a:t>
            </a:r>
          </a:p>
          <a:p>
            <a:r>
              <a:rPr dirty="0"/>
              <a:t>Header</a:t>
            </a:r>
          </a:p>
        </p:txBody>
      </p:sp>
      <p:sp>
        <p:nvSpPr>
          <p:cNvPr id="1329" name="Rectangle">
            <a:extLst>
              <a:ext uri="{FF2B5EF4-FFF2-40B4-BE49-F238E27FC236}">
                <a16:creationId xmlns:a16="http://schemas.microsoft.com/office/drawing/2014/main" id="{27C80E05-6221-70E6-D5B4-0C7EA551767D}"/>
              </a:ext>
            </a:extLst>
          </p:cNvPr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>
            <a:extLst>
              <a:ext uri="{FF2B5EF4-FFF2-40B4-BE49-F238E27FC236}">
                <a16:creationId xmlns:a16="http://schemas.microsoft.com/office/drawing/2014/main" id="{90ED92FE-57FA-51BC-CCE7-FC2530140312}"/>
              </a:ext>
            </a:extLst>
          </p:cNvPr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>
            <a:extLst>
              <a:ext uri="{FF2B5EF4-FFF2-40B4-BE49-F238E27FC236}">
                <a16:creationId xmlns:a16="http://schemas.microsoft.com/office/drawing/2014/main" id="{7778B219-51A8-7108-4708-BCB7F05FA1E5}"/>
              </a:ext>
            </a:extLst>
          </p:cNvPr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>
            <a:extLst>
              <a:ext uri="{FF2B5EF4-FFF2-40B4-BE49-F238E27FC236}">
                <a16:creationId xmlns:a16="http://schemas.microsoft.com/office/drawing/2014/main" id="{F18E8FB3-BCC5-4E24-00C3-D42FEFAF658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>
            <a:extLst>
              <a:ext uri="{FF2B5EF4-FFF2-40B4-BE49-F238E27FC236}">
                <a16:creationId xmlns:a16="http://schemas.microsoft.com/office/drawing/2014/main" id="{7FC38EA5-BC8A-5230-5CD1-8BBFD35FA570}"/>
              </a:ext>
            </a:extLst>
          </p:cNvPr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338" name="echo (= TRUE or FALSE - print my code)…">
            <a:extLst>
              <a:ext uri="{FF2B5EF4-FFF2-40B4-BE49-F238E27FC236}">
                <a16:creationId xmlns:a16="http://schemas.microsoft.com/office/drawing/2014/main" id="{20554135-B715-F84B-01E2-817A0C8F66D4}"/>
              </a:ext>
            </a:extLst>
          </p:cNvPr>
          <p:cNvSpPr txBox="1"/>
          <p:nvPr/>
        </p:nvSpPr>
        <p:spPr>
          <a:xfrm>
            <a:off x="1587259" y="8188160"/>
            <a:ext cx="1122085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echo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print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eval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run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error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display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error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message (default is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(Can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set for </a:t>
            </a:r>
            <a:r>
              <a:rPr lang="da-DK" dirty="0" err="1"/>
              <a:t>warning</a:t>
            </a:r>
            <a:r>
              <a:rPr lang="da-DK" dirty="0"/>
              <a:t> and</a:t>
            </a:r>
            <a:r>
              <a:rPr dirty="0"/>
              <a:t> message)</a:t>
            </a:r>
          </a:p>
        </p:txBody>
      </p:sp>
      <p:sp>
        <p:nvSpPr>
          <p:cNvPr id="1339" name="fig.align (= 'left', 'right', 'center')…">
            <a:extLst>
              <a:ext uri="{FF2B5EF4-FFF2-40B4-BE49-F238E27FC236}">
                <a16:creationId xmlns:a16="http://schemas.microsoft.com/office/drawing/2014/main" id="{14E9B236-0C2D-38F7-6400-920B7F4462EC}"/>
              </a:ext>
            </a:extLst>
          </p:cNvPr>
          <p:cNvSpPr txBox="1"/>
          <p:nvPr/>
        </p:nvSpPr>
        <p:spPr>
          <a:xfrm>
            <a:off x="12659888" y="8294728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fig.align</a:t>
            </a:r>
            <a:r>
              <a:rPr dirty="0"/>
              <a:t> (=</a:t>
            </a:r>
            <a:r>
              <a:rPr lang="da-DK" dirty="0"/>
              <a:t>'</a:t>
            </a:r>
            <a:r>
              <a:rPr dirty="0"/>
              <a:t>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fig.cap</a:t>
            </a:r>
            <a:r>
              <a:rPr dirty="0"/>
              <a:t>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fig.height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r>
              <a:rPr dirty="0"/>
              <a:t>, </a:t>
            </a:r>
            <a:r>
              <a:rPr dirty="0" err="1"/>
              <a:t>fig.width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endParaRPr dirty="0"/>
          </a:p>
        </p:txBody>
      </p:sp>
      <p:sp>
        <p:nvSpPr>
          <p:cNvPr id="1340" name="TEXT">
            <a:extLst>
              <a:ext uri="{FF2B5EF4-FFF2-40B4-BE49-F238E27FC236}">
                <a16:creationId xmlns:a16="http://schemas.microsoft.com/office/drawing/2014/main" id="{42114717-FA29-2D6A-4363-E8FFA1436057}"/>
              </a:ext>
            </a:extLst>
          </p:cNvPr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>
            <a:extLst>
              <a:ext uri="{FF2B5EF4-FFF2-40B4-BE49-F238E27FC236}">
                <a16:creationId xmlns:a16="http://schemas.microsoft.com/office/drawing/2014/main" id="{8FC7E26C-1E0A-7194-CB4A-9E5A898C5017}"/>
              </a:ext>
            </a:extLst>
          </p:cNvPr>
          <p:cNvSpPr txBox="1"/>
          <p:nvPr/>
        </p:nvSpPr>
        <p:spPr>
          <a:xfrm>
            <a:off x="1594116" y="11524769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dirty="0" err="1"/>
              <a:t>my.text</a:t>
            </a:r>
            <a:r>
              <a:rPr dirty="0"/>
              <a:t>, ## </a:t>
            </a:r>
            <a:r>
              <a:rPr dirty="0" err="1"/>
              <a:t>my.text</a:t>
            </a:r>
            <a:r>
              <a:rPr dirty="0"/>
              <a:t>, ### </a:t>
            </a:r>
            <a:r>
              <a:rPr dirty="0" err="1"/>
              <a:t>my.text</a:t>
            </a:r>
            <a:r>
              <a:rPr dirty="0"/>
              <a:t>, etc.</a:t>
            </a:r>
          </a:p>
        </p:txBody>
      </p:sp>
      <p:sp>
        <p:nvSpPr>
          <p:cNvPr id="1342" name="*italics*…">
            <a:extLst>
              <a:ext uri="{FF2B5EF4-FFF2-40B4-BE49-F238E27FC236}">
                <a16:creationId xmlns:a16="http://schemas.microsoft.com/office/drawing/2014/main" id="{70DE1F0F-7A13-2395-D49D-C39A84683A41}"/>
              </a:ext>
            </a:extLst>
          </p:cNvPr>
          <p:cNvSpPr txBox="1"/>
          <p:nvPr/>
        </p:nvSpPr>
        <p:spPr>
          <a:xfrm>
            <a:off x="9732514" y="11138326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`highlighted`</a:t>
            </a:r>
          </a:p>
        </p:txBody>
      </p:sp>
      <p:sp>
        <p:nvSpPr>
          <p:cNvPr id="1343" name="Text:">
            <a:extLst>
              <a:ext uri="{FF2B5EF4-FFF2-40B4-BE49-F238E27FC236}">
                <a16:creationId xmlns:a16="http://schemas.microsoft.com/office/drawing/2014/main" id="{DFF9F4F2-8B27-C272-6BED-3B1DF81D135C}"/>
              </a:ext>
            </a:extLst>
          </p:cNvPr>
          <p:cNvSpPr txBox="1"/>
          <p:nvPr/>
        </p:nvSpPr>
        <p:spPr>
          <a:xfrm>
            <a:off x="9732514" y="1068365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1344" name="Lists:">
            <a:extLst>
              <a:ext uri="{FF2B5EF4-FFF2-40B4-BE49-F238E27FC236}">
                <a16:creationId xmlns:a16="http://schemas.microsoft.com/office/drawing/2014/main" id="{6E4181B0-FA4B-48DC-7083-C37E1D33F7AC}"/>
              </a:ext>
            </a:extLst>
          </p:cNvPr>
          <p:cNvSpPr txBox="1"/>
          <p:nvPr/>
        </p:nvSpPr>
        <p:spPr>
          <a:xfrm>
            <a:off x="13427593" y="1059089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Lists</a:t>
            </a:r>
          </a:p>
        </p:txBody>
      </p:sp>
      <p:sp>
        <p:nvSpPr>
          <p:cNvPr id="1345" name="List item1 (filled dot)…">
            <a:extLst>
              <a:ext uri="{FF2B5EF4-FFF2-40B4-BE49-F238E27FC236}">
                <a16:creationId xmlns:a16="http://schemas.microsoft.com/office/drawing/2014/main" id="{2807E916-777D-ED42-B3D9-076C8CF31006}"/>
              </a:ext>
            </a:extLst>
          </p:cNvPr>
          <p:cNvSpPr txBox="1"/>
          <p:nvPr/>
        </p:nvSpPr>
        <p:spPr>
          <a:xfrm>
            <a:off x="14803293" y="10804070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</a:t>
            </a:r>
            <a:r>
              <a:rPr dirty="0"/>
              <a:t>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1346" name="Line">
            <a:extLst>
              <a:ext uri="{FF2B5EF4-FFF2-40B4-BE49-F238E27FC236}">
                <a16:creationId xmlns:a16="http://schemas.microsoft.com/office/drawing/2014/main" id="{3E89DE6A-564C-CE22-EC83-07669E1032A1}"/>
              </a:ext>
            </a:extLst>
          </p:cNvPr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>
            <a:extLst>
              <a:ext uri="{FF2B5EF4-FFF2-40B4-BE49-F238E27FC236}">
                <a16:creationId xmlns:a16="http://schemas.microsoft.com/office/drawing/2014/main" id="{32A37C13-B2F7-4DC5-582E-AC01168C3C42}"/>
              </a:ext>
            </a:extLst>
          </p:cNvPr>
          <p:cNvSpPr/>
          <p:nvPr/>
        </p:nvSpPr>
        <p:spPr>
          <a:xfrm flipV="1">
            <a:off x="12409867" y="7674716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C97A1B1-52F3-0181-5859-BCA1D0DF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71" y="5418733"/>
            <a:ext cx="1530605" cy="1124038"/>
          </a:xfrm>
          <a:prstGeom prst="rect">
            <a:avLst/>
          </a:prstGeom>
        </p:spPr>
      </p:pic>
      <p:sp>
        <p:nvSpPr>
          <p:cNvPr id="4" name="*italics*…">
            <a:extLst>
              <a:ext uri="{FF2B5EF4-FFF2-40B4-BE49-F238E27FC236}">
                <a16:creationId xmlns:a16="http://schemas.microsoft.com/office/drawing/2014/main" id="{4FA7C4A3-0ED5-9E70-D088-2528935C6BDF}"/>
              </a:ext>
            </a:extLst>
          </p:cNvPr>
          <p:cNvSpPr txBox="1"/>
          <p:nvPr/>
        </p:nvSpPr>
        <p:spPr>
          <a:xfrm>
            <a:off x="13140069" y="5334028"/>
            <a:ext cx="300042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Source mode: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# </a:t>
            </a:r>
            <a:r>
              <a:rPr lang="da-DK" dirty="0" err="1"/>
              <a:t>some</a:t>
            </a:r>
            <a:r>
              <a:rPr lang="da-DK" dirty="0"/>
              <a:t> R </a:t>
            </a:r>
            <a:r>
              <a:rPr lang="da-DK" dirty="0" err="1"/>
              <a:t>code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</a:t>
            </a:r>
            <a:endParaRPr dirty="0"/>
          </a:p>
        </p:txBody>
      </p:sp>
      <p:sp>
        <p:nvSpPr>
          <p:cNvPr id="5" name="*italics*…">
            <a:extLst>
              <a:ext uri="{FF2B5EF4-FFF2-40B4-BE49-F238E27FC236}">
                <a16:creationId xmlns:a16="http://schemas.microsoft.com/office/drawing/2014/main" id="{F029BAA8-BCDA-E3B2-A86A-F1862EC9ACFF}"/>
              </a:ext>
            </a:extLst>
          </p:cNvPr>
          <p:cNvSpPr txBox="1"/>
          <p:nvPr/>
        </p:nvSpPr>
        <p:spPr>
          <a:xfrm>
            <a:off x="16180312" y="5335300"/>
            <a:ext cx="410089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Visual mode: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A8B2499-E14D-B377-6599-91FF1676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497" y="5762410"/>
            <a:ext cx="2733368" cy="1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58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2E222-89D7-FDC1-7487-BA2EF8962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5D3EBEA9-E556-886F-52C6-CE923634FC36}"/>
              </a:ext>
            </a:extLst>
          </p:cNvPr>
          <p:cNvSpPr/>
          <p:nvPr/>
        </p:nvSpPr>
        <p:spPr>
          <a:xfrm>
            <a:off x="0" y="-27802"/>
            <a:ext cx="24371300" cy="4283279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9AC2BFAA-FEB1-99F4-D257-1C0DDEF52EF5}"/>
              </a:ext>
            </a:extLst>
          </p:cNvPr>
          <p:cNvGrpSpPr/>
          <p:nvPr/>
        </p:nvGrpSpPr>
        <p:grpSpPr>
          <a:xfrm>
            <a:off x="3325648" y="1250391"/>
            <a:ext cx="17720001" cy="3829811"/>
            <a:chOff x="26512" y="-106260"/>
            <a:chExt cx="17720000" cy="38298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608DF30-AEB3-7623-B359-0D41A9A8036E}"/>
                </a:ext>
              </a:extLst>
            </p:cNvPr>
            <p:cNvSpPr txBox="1"/>
            <p:nvPr/>
          </p:nvSpPr>
          <p:spPr>
            <a:xfrm>
              <a:off x="26513" y="664546"/>
              <a:ext cx="17719999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dirty="0"/>
                <a:t>LIVE CODING 1B – INTRO TO R</a:t>
              </a:r>
              <a:endParaRPr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32869510-2810-35DE-1BD4-D0B6A24BD979}"/>
                </a:ext>
              </a:extLst>
            </p:cNvPr>
            <p:cNvSpPr txBox="1"/>
            <p:nvPr/>
          </p:nvSpPr>
          <p:spPr>
            <a:xfrm>
              <a:off x="1831374" y="-10626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D0B6A288-112E-0C44-2801-B4B563DF2730}"/>
                </a:ext>
              </a:extLst>
            </p:cNvPr>
            <p:cNvSpPr/>
            <p:nvPr/>
          </p:nvSpPr>
          <p:spPr>
            <a:xfrm flipV="1">
              <a:off x="26512" y="166022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BB23D60-EAA6-E02C-7DCB-BF655FE5F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6891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3163999" y="7949637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340550" y="10316542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315206" y="5782442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438581" y="3559728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795622" y="1602943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6168265" y="7949637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1102096" y="119634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1102096" y="9705289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1102096" y="7455984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1102096" y="32498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2041200" y="3140025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2176816" y="4704189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2147491" y="6830684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567507" y="2444636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2176816" y="4061880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614837" y="10716361"/>
            <a:ext cx="1752676" cy="480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820636" y="6153093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2197132" y="11202146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618099" y="17717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8097829" y="11918565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8097829" y="9793590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8097829" y="7668614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8103306" y="341866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373228" y="2444636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497832" y="4500682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497832" y="10827231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290116" y="6597617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562245" y="8762023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618099" y="389668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618099" y="602166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618099" y="814663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618099" y="102716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8103306" y="5543640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9006086" y="3231749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999941" y="5356724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818044" y="7481700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818044" y="9606675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954476" y="11731651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162565" y="927560"/>
            <a:ext cx="37523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8818044" y="900852"/>
            <a:ext cx="256474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/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378954" y="8058337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2223690" y="9177397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677108" y="8457794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1102096" y="520668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07457" y="-75559"/>
            <a:ext cx="8087541" cy="13830860"/>
          </a:xfrm>
          <a:prstGeom prst="rect">
            <a:avLst/>
          </a:prstGeom>
          <a:solidFill>
            <a:srgbClr val="407B9D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06491" y="4671189"/>
            <a:ext cx="5835840" cy="2216352"/>
            <a:chOff x="-176926" y="-373157"/>
            <a:chExt cx="5835839" cy="2216351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-176926" y="343925"/>
              <a:ext cx="5835839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951131" y="-373157"/>
              <a:ext cx="4252343" cy="446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00" dirty="0"/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167280" y="-168956"/>
              <a:ext cx="92796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584943" y="7906199"/>
            <a:ext cx="3051213" cy="1780391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959533" y="8614692"/>
            <a:ext cx="215812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606522" y="10020681"/>
            <a:ext cx="332520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153924"/>
            <a:ext cx="665164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2</a:t>
            </a:r>
            <a:endParaRPr dirty="0"/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0" name="Age…"/>
          <p:cNvSpPr txBox="1"/>
          <p:nvPr/>
        </p:nvSpPr>
        <p:spPr>
          <a:xfrm>
            <a:off x="9806744" y="4676644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806744" y="3088380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41D7-5580-C074-8C71-DD819621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>
            <a:extLst>
              <a:ext uri="{FF2B5EF4-FFF2-40B4-BE49-F238E27FC236}">
                <a16:creationId xmlns:a16="http://schemas.microsoft.com/office/drawing/2014/main" id="{7BA568DC-9659-C104-CFB0-49DD8F424AC3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16">
            <a:extLst>
              <a:ext uri="{FF2B5EF4-FFF2-40B4-BE49-F238E27FC236}">
                <a16:creationId xmlns:a16="http://schemas.microsoft.com/office/drawing/2014/main" id="{049A3AD0-67A8-47B2-1AFB-B18E2C062926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76" name="Group">
            <a:extLst>
              <a:ext uri="{FF2B5EF4-FFF2-40B4-BE49-F238E27FC236}">
                <a16:creationId xmlns:a16="http://schemas.microsoft.com/office/drawing/2014/main" id="{94D6D4BA-AE73-91AD-58FF-CCE0CFDA7077}"/>
              </a:ext>
            </a:extLst>
          </p:cNvPr>
          <p:cNvGrpSpPr/>
          <p:nvPr/>
        </p:nvGrpSpPr>
        <p:grpSpPr>
          <a:xfrm>
            <a:off x="7597475" y="1016314"/>
            <a:ext cx="10520403" cy="2334482"/>
            <a:chOff x="97444" y="0"/>
            <a:chExt cx="10520402" cy="2334480"/>
          </a:xfrm>
        </p:grpSpPr>
        <p:sp>
          <p:nvSpPr>
            <p:cNvPr id="873" name="BASE R CHEAT SHEET">
              <a:extLst>
                <a:ext uri="{FF2B5EF4-FFF2-40B4-BE49-F238E27FC236}">
                  <a16:creationId xmlns:a16="http://schemas.microsoft.com/office/drawing/2014/main" id="{2BAD93F7-2C5C-70E6-87A2-FE1B8AADCA20}"/>
                </a:ext>
              </a:extLst>
            </p:cNvPr>
            <p:cNvSpPr txBox="1"/>
            <p:nvPr/>
          </p:nvSpPr>
          <p:spPr>
            <a:xfrm>
              <a:off x="97444" y="1102724"/>
              <a:ext cx="9467169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INTRO</a:t>
              </a:r>
              <a:r>
                <a:rPr dirty="0"/>
                <a:t> CHEAT SHEET </a:t>
              </a:r>
            </a:p>
          </p:txBody>
        </p:sp>
        <p:sp>
          <p:nvSpPr>
            <p:cNvPr id="874" name="https://www.rstudio.com/wp-content/uploads/2016/10/r-cheat-sheet-3.pdf">
              <a:extLst>
                <a:ext uri="{FF2B5EF4-FFF2-40B4-BE49-F238E27FC236}">
                  <a16:creationId xmlns:a16="http://schemas.microsoft.com/office/drawing/2014/main" id="{A81859AE-180D-1BC4-8AD2-269C754D8521}"/>
                </a:ext>
              </a:extLst>
            </p:cNvPr>
            <p:cNvSpPr txBox="1"/>
            <p:nvPr/>
          </p:nvSpPr>
          <p:spPr>
            <a:xfrm>
              <a:off x="1859336" y="0"/>
              <a:ext cx="8758510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414220CF-BD9E-4BAA-529F-883832425B04}"/>
                </a:ext>
              </a:extLst>
            </p:cNvPr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>
            <a:extLst>
              <a:ext uri="{FF2B5EF4-FFF2-40B4-BE49-F238E27FC236}">
                <a16:creationId xmlns:a16="http://schemas.microsoft.com/office/drawing/2014/main" id="{ADD88EF0-837E-E199-546A-B1759A733DB6}"/>
              </a:ext>
            </a:extLst>
          </p:cNvPr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>
            <a:extLst>
              <a:ext uri="{FF2B5EF4-FFF2-40B4-BE49-F238E27FC236}">
                <a16:creationId xmlns:a16="http://schemas.microsoft.com/office/drawing/2014/main" id="{1C0FDF41-DB67-BC7F-3D92-20F336964B67}"/>
              </a:ext>
            </a:extLst>
          </p:cNvPr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>
            <a:extLst>
              <a:ext uri="{FF2B5EF4-FFF2-40B4-BE49-F238E27FC236}">
                <a16:creationId xmlns:a16="http://schemas.microsoft.com/office/drawing/2014/main" id="{EDAAFD2F-003C-3ECB-FCC2-557878925EE3}"/>
              </a:ext>
            </a:extLst>
          </p:cNvPr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lang="en-US" dirty="0"/>
          </a:p>
        </p:txBody>
      </p:sp>
      <p:sp>
        <p:nvSpPr>
          <p:cNvPr id="880" name="Группа 69">
            <a:extLst>
              <a:ext uri="{FF2B5EF4-FFF2-40B4-BE49-F238E27FC236}">
                <a16:creationId xmlns:a16="http://schemas.microsoft.com/office/drawing/2014/main" id="{5ADBB998-6BCA-98E9-76B9-DAF076CFFAB5}"/>
              </a:ext>
            </a:extLst>
          </p:cNvPr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>
            <a:extLst>
              <a:ext uri="{FF2B5EF4-FFF2-40B4-BE49-F238E27FC236}">
                <a16:creationId xmlns:a16="http://schemas.microsoft.com/office/drawing/2014/main" id="{31BDE851-D8E8-468F-0A0E-4448A2351197}"/>
              </a:ext>
            </a:extLst>
          </p:cNvPr>
          <p:cNvSpPr/>
          <p:nvPr/>
        </p:nvSpPr>
        <p:spPr>
          <a:xfrm flipV="1">
            <a:off x="10820511" y="4716912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>
            <a:extLst>
              <a:ext uri="{FF2B5EF4-FFF2-40B4-BE49-F238E27FC236}">
                <a16:creationId xmlns:a16="http://schemas.microsoft.com/office/drawing/2014/main" id="{C89FA491-9207-BC93-B91A-308658F1D174}"/>
              </a:ext>
            </a:extLst>
          </p:cNvPr>
          <p:cNvSpPr/>
          <p:nvPr/>
        </p:nvSpPr>
        <p:spPr>
          <a:xfrm flipV="1">
            <a:off x="10948100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>
            <a:extLst>
              <a:ext uri="{FF2B5EF4-FFF2-40B4-BE49-F238E27FC236}">
                <a16:creationId xmlns:a16="http://schemas.microsoft.com/office/drawing/2014/main" id="{830306B6-FA9F-593B-6516-29EA384C7B1E}"/>
              </a:ext>
            </a:extLst>
          </p:cNvPr>
          <p:cNvSpPr txBox="1"/>
          <p:nvPr/>
        </p:nvSpPr>
        <p:spPr>
          <a:xfrm>
            <a:off x="11056566" y="4685468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 in </a:t>
            </a:r>
            <a:r>
              <a:rPr lang="en-US" dirty="0"/>
              <a:t>D</a:t>
            </a:r>
            <a:r>
              <a:rPr dirty="0"/>
              <a:t>ata:</a:t>
            </a:r>
          </a:p>
        </p:txBody>
      </p:sp>
      <p:sp>
        <p:nvSpPr>
          <p:cNvPr id="886" name="plot(x)…">
            <a:extLst>
              <a:ext uri="{FF2B5EF4-FFF2-40B4-BE49-F238E27FC236}">
                <a16:creationId xmlns:a16="http://schemas.microsoft.com/office/drawing/2014/main" id="{5D539220-82DA-71AA-3190-AEE947BFF53A}"/>
              </a:ext>
            </a:extLst>
          </p:cNvPr>
          <p:cNvSpPr txBox="1"/>
          <p:nvPr/>
        </p:nvSpPr>
        <p:spPr>
          <a:xfrm>
            <a:off x="11144532" y="11599110"/>
            <a:ext cx="752635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plot(x,</a:t>
            </a:r>
            <a:r>
              <a:rPr lang="da-DK" dirty="0"/>
              <a:t> </a:t>
            </a:r>
            <a:r>
              <a:rPr dirty="0"/>
              <a:t>y)</a:t>
            </a:r>
            <a:r>
              <a:rPr lang="da-DK" dirty="0"/>
              <a:t> </a:t>
            </a:r>
            <a:r>
              <a:rPr lang="da-DK" u="sng" dirty="0"/>
              <a:t>or</a:t>
            </a:r>
            <a:r>
              <a:rPr lang="da-DK" dirty="0"/>
              <a:t> plot(col1, col2, df)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hist(x)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>
            <a:extLst>
              <a:ext uri="{FF2B5EF4-FFF2-40B4-BE49-F238E27FC236}">
                <a16:creationId xmlns:a16="http://schemas.microsoft.com/office/drawing/2014/main" id="{8E6C1BF9-43E5-9102-39AD-ED19E914F9D6}"/>
              </a:ext>
            </a:extLst>
          </p:cNvPr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>
            <a:extLst>
              <a:ext uri="{FF2B5EF4-FFF2-40B4-BE49-F238E27FC236}">
                <a16:creationId xmlns:a16="http://schemas.microsoft.com/office/drawing/2014/main" id="{2B7A2AA8-43A7-22EE-8823-F1FA59BDE5F5}"/>
              </a:ext>
            </a:extLst>
          </p:cNvPr>
          <p:cNvSpPr txBox="1"/>
          <p:nvPr/>
        </p:nvSpPr>
        <p:spPr>
          <a:xfrm>
            <a:off x="1973365" y="4685468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Basics:</a:t>
            </a:r>
          </a:p>
        </p:txBody>
      </p:sp>
      <p:sp>
        <p:nvSpPr>
          <p:cNvPr id="889" name="Is/As type:">
            <a:extLst>
              <a:ext uri="{FF2B5EF4-FFF2-40B4-BE49-F238E27FC236}">
                <a16:creationId xmlns:a16="http://schemas.microsoft.com/office/drawing/2014/main" id="{2F92241A-4D48-1B0B-BB5E-86379C60D7A5}"/>
              </a:ext>
            </a:extLst>
          </p:cNvPr>
          <p:cNvSpPr txBox="1"/>
          <p:nvPr/>
        </p:nvSpPr>
        <p:spPr>
          <a:xfrm>
            <a:off x="1973365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Type/Class</a:t>
            </a:r>
            <a:r>
              <a:rPr dirty="0"/>
              <a:t>:</a:t>
            </a:r>
          </a:p>
        </p:txBody>
      </p:sp>
      <p:sp>
        <p:nvSpPr>
          <p:cNvPr id="890" name="Plots:">
            <a:extLst>
              <a:ext uri="{FF2B5EF4-FFF2-40B4-BE49-F238E27FC236}">
                <a16:creationId xmlns:a16="http://schemas.microsoft.com/office/drawing/2014/main" id="{5793B11C-3ED5-24B4-7BD4-8585E7EBFE44}"/>
              </a:ext>
            </a:extLst>
          </p:cNvPr>
          <p:cNvSpPr txBox="1"/>
          <p:nvPr/>
        </p:nvSpPr>
        <p:spPr>
          <a:xfrm>
            <a:off x="11144532" y="11143497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Plots:</a:t>
            </a:r>
          </a:p>
        </p:txBody>
      </p:sp>
      <p:sp>
        <p:nvSpPr>
          <p:cNvPr id="891" name="c() # vector…">
            <a:extLst>
              <a:ext uri="{FF2B5EF4-FFF2-40B4-BE49-F238E27FC236}">
                <a16:creationId xmlns:a16="http://schemas.microsoft.com/office/drawing/2014/main" id="{7FE705EE-0397-6215-46C5-B6CD3D0545FB}"/>
              </a:ext>
            </a:extLst>
          </p:cNvPr>
          <p:cNvSpPr txBox="1"/>
          <p:nvPr/>
        </p:nvSpPr>
        <p:spPr>
          <a:xfrm>
            <a:off x="11415837" y="7112372"/>
            <a:ext cx="769984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view()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view data as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table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extract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column from dataframe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nrow</a:t>
            </a:r>
            <a:r>
              <a:rPr lang="da-DK" dirty="0"/>
              <a:t>(df), </a:t>
            </a:r>
            <a:r>
              <a:rPr lang="da-DK" dirty="0" err="1"/>
              <a:t>ncol</a:t>
            </a:r>
            <a:r>
              <a:rPr lang="da-DK" dirty="0"/>
              <a:t>(df)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number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of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rows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/columns</a:t>
            </a:r>
            <a:endParaRPr dirty="0"/>
          </a:p>
        </p:txBody>
      </p:sp>
      <p:sp>
        <p:nvSpPr>
          <p:cNvPr id="892" name="is.numeric(x) (character, factor, integer, etc.)…">
            <a:extLst>
              <a:ext uri="{FF2B5EF4-FFF2-40B4-BE49-F238E27FC236}">
                <a16:creationId xmlns:a16="http://schemas.microsoft.com/office/drawing/2014/main" id="{52C686BE-FB89-2EBA-7387-1A09017F5325}"/>
              </a:ext>
            </a:extLst>
          </p:cNvPr>
          <p:cNvSpPr txBox="1"/>
          <p:nvPr/>
        </p:nvSpPr>
        <p:spPr>
          <a:xfrm>
            <a:off x="1971455" y="9427697"/>
            <a:ext cx="10214196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class()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type/class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is.character</a:t>
            </a:r>
            <a:r>
              <a:rPr lang="da-DK" dirty="0"/>
              <a:t>(), </a:t>
            </a:r>
            <a:r>
              <a:rPr lang="da-DK" dirty="0" err="1"/>
              <a:t>is.factor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is data type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as.character</a:t>
            </a:r>
            <a:r>
              <a:rPr lang="da-DK" dirty="0"/>
              <a:t>(), </a:t>
            </a:r>
            <a:r>
              <a:rPr lang="da-DK" dirty="0" err="1"/>
              <a:t>as.factor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change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</p:txBody>
      </p:sp>
      <p:sp>
        <p:nvSpPr>
          <p:cNvPr id="893" name="head(df, n=10), df[1:10,] tail(df, n=10)…">
            <a:extLst>
              <a:ext uri="{FF2B5EF4-FFF2-40B4-BE49-F238E27FC236}">
                <a16:creationId xmlns:a16="http://schemas.microsoft.com/office/drawing/2014/main" id="{74313197-C793-E1AC-0B6D-6C464ECB3C78}"/>
              </a:ext>
            </a:extLst>
          </p:cNvPr>
          <p:cNvSpPr txBox="1"/>
          <p:nvPr/>
        </p:nvSpPr>
        <p:spPr>
          <a:xfrm>
            <a:off x="1973365" y="7376243"/>
            <a:ext cx="92378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head(</a:t>
            </a:r>
            <a:r>
              <a:rPr dirty="0" err="1"/>
              <a:t>df</a:t>
            </a:r>
            <a:r>
              <a:rPr dirty="0"/>
              <a:t>, n=10), tail(</a:t>
            </a:r>
            <a:r>
              <a:rPr dirty="0" err="1"/>
              <a:t>df</a:t>
            </a:r>
            <a:r>
              <a:rPr dirty="0"/>
              <a:t>, n=10)</a:t>
            </a:r>
            <a:r>
              <a:rPr lang="da-DK"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unique(), table()</a:t>
            </a:r>
            <a:r>
              <a:rPr lang="da-DK" dirty="0"/>
              <a:t>, </a:t>
            </a:r>
            <a:r>
              <a:rPr lang="da-DK" dirty="0" err="1"/>
              <a:t>count</a:t>
            </a:r>
            <a:r>
              <a:rPr lang="da-DK" dirty="0"/>
              <a:t>()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unique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, count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4" name="read.xlsx('name.xlsx'), read.delim('name.txt', sep ='\t') read.csv('name.csv', sep=';')">
            <a:extLst>
              <a:ext uri="{FF2B5EF4-FFF2-40B4-BE49-F238E27FC236}">
                <a16:creationId xmlns:a16="http://schemas.microsoft.com/office/drawing/2014/main" id="{C6012A5A-86B7-95E8-1646-245A71C05DA0}"/>
              </a:ext>
            </a:extLst>
          </p:cNvPr>
          <p:cNvSpPr txBox="1"/>
          <p:nvPr/>
        </p:nvSpPr>
        <p:spPr>
          <a:xfrm>
            <a:off x="11057737" y="5126613"/>
            <a:ext cx="827590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read.xlsx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name.xlsx</a:t>
            </a:r>
            <a:r>
              <a:rPr lang="da-DK" dirty="0"/>
              <a:t>”)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library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(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readxl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)</a:t>
            </a:r>
          </a:p>
          <a:p>
            <a:r>
              <a:rPr dirty="0" err="1"/>
              <a:t>read.delim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name.txt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 =</a:t>
            </a:r>
            <a:r>
              <a:rPr lang="da-DK" dirty="0"/>
              <a:t>"</a:t>
            </a:r>
            <a:r>
              <a:rPr dirty="0"/>
              <a:t>\t</a:t>
            </a:r>
            <a:r>
              <a:rPr lang="da-DK" dirty="0"/>
              <a:t>"</a:t>
            </a:r>
            <a:r>
              <a:rPr dirty="0"/>
              <a:t>) </a:t>
            </a:r>
            <a:r>
              <a:rPr dirty="0" err="1"/>
              <a:t>read.csv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name.csv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=</a:t>
            </a:r>
            <a:r>
              <a:rPr lang="da-DK" dirty="0"/>
              <a:t>"</a:t>
            </a:r>
            <a:r>
              <a:rPr dirty="0"/>
              <a:t>;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895" name="Rectangle">
            <a:extLst>
              <a:ext uri="{FF2B5EF4-FFF2-40B4-BE49-F238E27FC236}">
                <a16:creationId xmlns:a16="http://schemas.microsoft.com/office/drawing/2014/main" id="{17C5E2E6-392A-0B19-95EB-8C4B37E949F8}"/>
              </a:ext>
            </a:extLst>
          </p:cNvPr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>
            <a:extLst>
              <a:ext uri="{FF2B5EF4-FFF2-40B4-BE49-F238E27FC236}">
                <a16:creationId xmlns:a16="http://schemas.microsoft.com/office/drawing/2014/main" id="{4304298D-0873-8CCE-4FE1-957C8A55B75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>
            <a:extLst>
              <a:ext uri="{FF2B5EF4-FFF2-40B4-BE49-F238E27FC236}">
                <a16:creationId xmlns:a16="http://schemas.microsoft.com/office/drawing/2014/main" id="{7C8CDBCD-6C0A-6777-5D16-38858EC6C3F7}"/>
              </a:ext>
            </a:extLst>
          </p:cNvPr>
          <p:cNvSpPr txBox="1"/>
          <p:nvPr/>
        </p:nvSpPr>
        <p:spPr>
          <a:xfrm>
            <a:off x="20642510" y="4983369"/>
            <a:ext cx="2239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898" name="Rectangle">
            <a:extLst>
              <a:ext uri="{FF2B5EF4-FFF2-40B4-BE49-F238E27FC236}">
                <a16:creationId xmlns:a16="http://schemas.microsoft.com/office/drawing/2014/main" id="{122F2545-BA34-1837-F78C-DC0DCEB2F9BA}"/>
              </a:ext>
            </a:extLst>
          </p:cNvPr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>
            <a:extLst>
              <a:ext uri="{FF2B5EF4-FFF2-40B4-BE49-F238E27FC236}">
                <a16:creationId xmlns:a16="http://schemas.microsoft.com/office/drawing/2014/main" id="{62932DB4-5884-4597-C852-DCD6E65B4512}"/>
              </a:ext>
            </a:extLst>
          </p:cNvPr>
          <p:cNvSpPr txBox="1"/>
          <p:nvPr/>
        </p:nvSpPr>
        <p:spPr>
          <a:xfrm>
            <a:off x="19540345" y="7370074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OVERVIEW </a:t>
            </a:r>
          </a:p>
        </p:txBody>
      </p:sp>
      <p:sp>
        <p:nvSpPr>
          <p:cNvPr id="900" name="getwd(), setwd() # location…">
            <a:extLst>
              <a:ext uri="{FF2B5EF4-FFF2-40B4-BE49-F238E27FC236}">
                <a16:creationId xmlns:a16="http://schemas.microsoft.com/office/drawing/2014/main" id="{E87B9579-D94D-1A3B-7F49-CB073CC8585A}"/>
              </a:ext>
            </a:extLst>
          </p:cNvPr>
          <p:cNvSpPr txBox="1"/>
          <p:nvPr/>
        </p:nvSpPr>
        <p:spPr>
          <a:xfrm>
            <a:off x="1966822" y="5137581"/>
            <a:ext cx="877800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getwd</a:t>
            </a:r>
            <a:r>
              <a:rPr dirty="0"/>
              <a:t>()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/>
              <a:t>p</a:t>
            </a:r>
            <a:r>
              <a:rPr lang="da-DK" dirty="0" err="1"/>
              <a:t>ackage</a:t>
            </a:r>
            <a:r>
              <a:rPr lang="da-DK" dirty="0"/>
              <a:t>_</a:t>
            </a:r>
            <a:r>
              <a:rPr dirty="0"/>
              <a:t>name</a:t>
            </a:r>
            <a:r>
              <a:rPr lang="da-DK" dirty="0"/>
              <a:t>"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install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library(</a:t>
            </a:r>
            <a:r>
              <a:rPr lang="da-DK" dirty="0" err="1"/>
              <a:t>package_name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load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dirty="0"/>
          </a:p>
        </p:txBody>
      </p:sp>
      <p:sp>
        <p:nvSpPr>
          <p:cNvPr id="904" name="Other:">
            <a:extLst>
              <a:ext uri="{FF2B5EF4-FFF2-40B4-BE49-F238E27FC236}">
                <a16:creationId xmlns:a16="http://schemas.microsoft.com/office/drawing/2014/main" id="{24D1FA99-1F82-3B0C-C66D-A4543CCD0B40}"/>
              </a:ext>
            </a:extLst>
          </p:cNvPr>
          <p:cNvSpPr txBox="1"/>
          <p:nvPr/>
        </p:nvSpPr>
        <p:spPr>
          <a:xfrm>
            <a:off x="1966821" y="11164679"/>
            <a:ext cx="488054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Summary Stats</a:t>
            </a:r>
            <a:r>
              <a:rPr dirty="0"/>
              <a:t>:</a:t>
            </a:r>
          </a:p>
        </p:txBody>
      </p:sp>
      <p:sp>
        <p:nvSpPr>
          <p:cNvPr id="905" name="seq(1, 10, by = 1.0) # sequence from-to…">
            <a:extLst>
              <a:ext uri="{FF2B5EF4-FFF2-40B4-BE49-F238E27FC236}">
                <a16:creationId xmlns:a16="http://schemas.microsoft.com/office/drawing/2014/main" id="{7787B294-589F-2D6A-D7FB-DBF7F8082EDC}"/>
              </a:ext>
            </a:extLst>
          </p:cNvPr>
          <p:cNvSpPr txBox="1"/>
          <p:nvPr/>
        </p:nvSpPr>
        <p:spPr>
          <a:xfrm>
            <a:off x="1973365" y="11504169"/>
            <a:ext cx="752635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summary()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summary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statistics</a:t>
            </a:r>
            <a:endParaRPr lang="da-DK" dirty="0">
              <a:solidFill>
                <a:srgbClr val="DA8522">
                  <a:alpha val="76291"/>
                </a:srgbClr>
              </a:solidFill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mean</a:t>
            </a:r>
            <a:r>
              <a:rPr lang="da-DK" dirty="0"/>
              <a:t>(), median(), </a:t>
            </a:r>
            <a:r>
              <a:rPr lang="da-DK" dirty="0" err="1"/>
              <a:t>sd</a:t>
            </a:r>
            <a:r>
              <a:rPr lang="da-DK" dirty="0"/>
              <a:t>(), sum(), log(), max(), min(), </a:t>
            </a:r>
            <a:r>
              <a:rPr lang="da-DK" dirty="0" err="1"/>
              <a:t>quantile</a:t>
            </a:r>
            <a:r>
              <a:rPr lang="da-DK" dirty="0"/>
              <a:t>(), var()</a:t>
            </a:r>
          </a:p>
        </p:txBody>
      </p:sp>
      <p:sp>
        <p:nvSpPr>
          <p:cNvPr id="906" name="Rectangle">
            <a:extLst>
              <a:ext uri="{FF2B5EF4-FFF2-40B4-BE49-F238E27FC236}">
                <a16:creationId xmlns:a16="http://schemas.microsoft.com/office/drawing/2014/main" id="{D696B75D-81E0-A5DC-68E1-459DEC5FE0B6}"/>
              </a:ext>
            </a:extLst>
          </p:cNvPr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>
            <a:extLst>
              <a:ext uri="{FF2B5EF4-FFF2-40B4-BE49-F238E27FC236}">
                <a16:creationId xmlns:a16="http://schemas.microsoft.com/office/drawing/2014/main" id="{4D0A1E20-57DA-0632-B7B0-D7BD8209D2F6}"/>
              </a:ext>
            </a:extLst>
          </p:cNvPr>
          <p:cNvSpPr txBox="1"/>
          <p:nvPr/>
        </p:nvSpPr>
        <p:spPr>
          <a:xfrm>
            <a:off x="19641945" y="9340107"/>
            <a:ext cx="397569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TYPES</a:t>
            </a:r>
            <a:r>
              <a:rPr lang="en-US" dirty="0"/>
              <a:t> &amp; CONDITIONS</a:t>
            </a:r>
            <a:endParaRPr dirty="0"/>
          </a:p>
        </p:txBody>
      </p:sp>
      <p:sp>
        <p:nvSpPr>
          <p:cNvPr id="908" name="Rectangle">
            <a:extLst>
              <a:ext uri="{FF2B5EF4-FFF2-40B4-BE49-F238E27FC236}">
                <a16:creationId xmlns:a16="http://schemas.microsoft.com/office/drawing/2014/main" id="{4C4F8CA1-3A8B-492C-0B7D-1D21C14A84C2}"/>
              </a:ext>
            </a:extLst>
          </p:cNvPr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>
            <a:extLst>
              <a:ext uri="{FF2B5EF4-FFF2-40B4-BE49-F238E27FC236}">
                <a16:creationId xmlns:a16="http://schemas.microsoft.com/office/drawing/2014/main" id="{663B0BF0-3C08-674B-D52C-7B0BEEE820A2}"/>
              </a:ext>
            </a:extLst>
          </p:cNvPr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STATISTICS</a:t>
            </a:r>
            <a:r>
              <a:rPr dirty="0"/>
              <a:t>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BASE PLOTS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2737318C-6E55-8404-6697-89E3DF422671}"/>
              </a:ext>
            </a:extLst>
          </p:cNvPr>
          <p:cNvSpPr/>
          <p:nvPr/>
        </p:nvSpPr>
        <p:spPr>
          <a:xfrm flipV="1">
            <a:off x="12636778" y="904793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" name="Is/As type:">
            <a:extLst>
              <a:ext uri="{FF2B5EF4-FFF2-40B4-BE49-F238E27FC236}">
                <a16:creationId xmlns:a16="http://schemas.microsoft.com/office/drawing/2014/main" id="{CA09CC81-2593-9BFE-245E-E87181B701FF}"/>
              </a:ext>
            </a:extLst>
          </p:cNvPr>
          <p:cNvSpPr txBox="1"/>
          <p:nvPr/>
        </p:nvSpPr>
        <p:spPr>
          <a:xfrm>
            <a:off x="12962686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Conditions</a:t>
            </a:r>
            <a:r>
              <a:rPr dirty="0"/>
              <a:t>:</a:t>
            </a:r>
          </a:p>
        </p:txBody>
      </p:sp>
      <p:sp>
        <p:nvSpPr>
          <p:cNvPr id="8" name="c() # vector…">
            <a:extLst>
              <a:ext uri="{FF2B5EF4-FFF2-40B4-BE49-F238E27FC236}">
                <a16:creationId xmlns:a16="http://schemas.microsoft.com/office/drawing/2014/main" id="{A1287451-3050-4C00-E595-B84AA9B7B0E5}"/>
              </a:ext>
            </a:extLst>
          </p:cNvPr>
          <p:cNvSpPr txBox="1"/>
          <p:nvPr/>
        </p:nvSpPr>
        <p:spPr>
          <a:xfrm>
            <a:off x="13015211" y="9626402"/>
            <a:ext cx="26143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a == b   a != b</a:t>
            </a:r>
            <a:endParaRPr dirty="0"/>
          </a:p>
        </p:txBody>
      </p:sp>
      <p:sp>
        <p:nvSpPr>
          <p:cNvPr id="9" name="c() # vector…">
            <a:extLst>
              <a:ext uri="{FF2B5EF4-FFF2-40B4-BE49-F238E27FC236}">
                <a16:creationId xmlns:a16="http://schemas.microsoft.com/office/drawing/2014/main" id="{A47C2710-4F56-AEA7-9CDE-3BE37BE5B854}"/>
              </a:ext>
            </a:extLst>
          </p:cNvPr>
          <p:cNvSpPr txBox="1"/>
          <p:nvPr/>
        </p:nvSpPr>
        <p:spPr>
          <a:xfrm>
            <a:off x="16189655" y="9569622"/>
            <a:ext cx="26143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a &gt; b    a &lt; b</a:t>
            </a:r>
            <a:endParaRPr dirty="0"/>
          </a:p>
        </p:txBody>
      </p:sp>
      <p:sp>
        <p:nvSpPr>
          <p:cNvPr id="10" name="c() # vector…">
            <a:extLst>
              <a:ext uri="{FF2B5EF4-FFF2-40B4-BE49-F238E27FC236}">
                <a16:creationId xmlns:a16="http://schemas.microsoft.com/office/drawing/2014/main" id="{56E7F491-E00E-9A8D-E5A8-D6547D2C9655}"/>
              </a:ext>
            </a:extLst>
          </p:cNvPr>
          <p:cNvSpPr txBox="1"/>
          <p:nvPr/>
        </p:nvSpPr>
        <p:spPr>
          <a:xfrm>
            <a:off x="13015211" y="10105423"/>
            <a:ext cx="261436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a &gt;= b   a &lt;= b</a:t>
            </a:r>
            <a:endParaRPr dirty="0"/>
          </a:p>
        </p:txBody>
      </p:sp>
      <p:sp>
        <p:nvSpPr>
          <p:cNvPr id="11" name="c() # vector…">
            <a:extLst>
              <a:ext uri="{FF2B5EF4-FFF2-40B4-BE49-F238E27FC236}">
                <a16:creationId xmlns:a16="http://schemas.microsoft.com/office/drawing/2014/main" id="{35AD88F7-082F-C187-8D8F-C889828FB84F}"/>
              </a:ext>
            </a:extLst>
          </p:cNvPr>
          <p:cNvSpPr txBox="1"/>
          <p:nvPr/>
        </p:nvSpPr>
        <p:spPr>
          <a:xfrm>
            <a:off x="16189655" y="10105422"/>
            <a:ext cx="3018243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is.na</a:t>
            </a:r>
            <a:r>
              <a:rPr lang="da-DK" dirty="0"/>
              <a:t>() </a:t>
            </a:r>
            <a:r>
              <a:rPr lang="da-DK" dirty="0" err="1"/>
              <a:t>is.null</a:t>
            </a:r>
            <a:r>
              <a:rPr lang="da-DK" dirty="0"/>
              <a:t>()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423063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12664524" cy="3265800"/>
            <a:chOff x="0" y="0"/>
            <a:chExt cx="12664521" cy="3265799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12664521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dirty="0"/>
                <a:t>ONLINE RESOURCES </a:t>
              </a:r>
              <a:r>
                <a:rPr sz="5000" dirty="0">
                  <a:solidFill>
                    <a:srgbClr val="374556"/>
                  </a:solidFill>
                </a:rPr>
                <a:t>FOR</a:t>
              </a:r>
              <a:r>
                <a:rPr sz="5000" dirty="0"/>
                <a:t> </a:t>
              </a:r>
              <a:r>
                <a:rPr sz="5000" b="1" dirty="0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802991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87563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7025248" y="4975958"/>
            <a:ext cx="5179300" cy="7216622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562932" y="4975958"/>
            <a:ext cx="5179298" cy="7216622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8054895" y="4975958"/>
            <a:ext cx="4913750" cy="7216622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92754" y="7766492"/>
            <a:ext cx="4768918" cy="427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https://rseek.org/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https://rstudio.com/resources/cheatsheets/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19" name="Line"/>
          <p:cNvSpPr/>
          <p:nvPr/>
        </p:nvSpPr>
        <p:spPr>
          <a:xfrm>
            <a:off x="7755648" y="7099299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263921" y="7422227"/>
            <a:ext cx="4569279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https://github.com/trending/r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https://stackoverflow.com/questions/tagged/r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230439" y="8218741"/>
            <a:ext cx="4768917" cy="259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http://r-statistics.co/Top50-Ggplot2-Visualizations-MasterList-R-Code.html</a:t>
            </a:r>
            <a:r>
              <a:rPr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68124" y="7395439"/>
            <a:ext cx="4768917" cy="424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https://www.r-bloggers.com/best-books-to-learn-r-programming/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bg1"/>
              </a:solidFill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chemeClr val="bg1"/>
              </a:solidFill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344964" y="7082365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4" name="Line"/>
          <p:cNvSpPr/>
          <p:nvPr/>
        </p:nvSpPr>
        <p:spPr>
          <a:xfrm>
            <a:off x="13293332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5" name="Line"/>
          <p:cNvSpPr/>
          <p:nvPr/>
        </p:nvSpPr>
        <p:spPr>
          <a:xfrm>
            <a:off x="18698241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26" name="GRAPHICS"/>
          <p:cNvSpPr txBox="1"/>
          <p:nvPr/>
        </p:nvSpPr>
        <p:spPr>
          <a:xfrm>
            <a:off x="7230439" y="6301974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68124" y="6303432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92754" y="6302634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73031" y="6303432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755110" y="5208159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765259" y="5449384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136416" y="5310863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72257" y="5310863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259343" y="10786506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400425" y="3197640"/>
            <a:ext cx="40988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6"/>
              </a:defRPr>
            </a:lvl1pPr>
          </a:lstStyle>
          <a:p>
            <a:pPr>
              <a:defRPr u="none"/>
            </a:pPr>
            <a:r>
              <a:rPr sz="2800" u="sng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3090488"/>
            <a:ext cx="57556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5022451" y="4320575"/>
            <a:ext cx="13715999" cy="507484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314414" y="-50391"/>
            <a:ext cx="20476933" cy="138167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-314414" y="7380514"/>
            <a:ext cx="11783816" cy="41935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940441" y="1410051"/>
            <a:ext cx="8053632" cy="2992217"/>
            <a:chOff x="0" y="21905"/>
            <a:chExt cx="8053631" cy="2992215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75022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21905"/>
              <a:ext cx="5494383" cy="574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SUND</a:t>
              </a:r>
              <a:r>
                <a:rPr dirty="0"/>
                <a:t> DATA </a:t>
              </a:r>
              <a:r>
                <a:rPr lang="en-US" dirty="0"/>
                <a:t>LAB</a:t>
              </a:r>
              <a:endParaRPr dirty="0"/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1940440" y="7651692"/>
            <a:ext cx="9413808" cy="3498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buSzPct val="100000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 </a:t>
            </a:r>
            <a:r>
              <a:rPr lang="en-US" b="1" dirty="0"/>
              <a:t>SUND Data Lab:</a:t>
            </a:r>
          </a:p>
          <a:p>
            <a:pPr>
              <a:lnSpc>
                <a:spcPct val="15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/>
              <a:t> </a:t>
            </a:r>
            <a:r>
              <a:rPr b="1" dirty="0"/>
              <a:t>Courses &amp; Workshops, Seminars, etc.</a:t>
            </a:r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Health D</a:t>
            </a:r>
            <a:r>
              <a:rPr lang="en-US" dirty="0"/>
              <a:t>ata Science</a:t>
            </a:r>
            <a:r>
              <a:rPr dirty="0"/>
              <a:t> Consultations</a:t>
            </a:r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Commissioned Research</a:t>
            </a:r>
            <a:r>
              <a:rPr lang="en-US" dirty="0"/>
              <a:t> &amp; Supervision</a:t>
            </a:r>
            <a:endParaRPr dirty="0"/>
          </a:p>
          <a:p>
            <a:pPr>
              <a:lnSpc>
                <a:spcPct val="15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lang="en-US" dirty="0"/>
              <a:t>Hub for Data Science (Matchmaking)</a:t>
            </a:r>
            <a:endParaRPr dirty="0"/>
          </a:p>
        </p:txBody>
      </p:sp>
      <p:sp>
        <p:nvSpPr>
          <p:cNvPr id="98" name="Thilde Terkelsen 1"/>
          <p:cNvSpPr txBox="1"/>
          <p:nvPr/>
        </p:nvSpPr>
        <p:spPr>
          <a:xfrm>
            <a:off x="12360006" y="6088428"/>
            <a:ext cx="274434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dirty="0"/>
              <a:t>Thilde Terkelsen </a:t>
            </a:r>
            <a:endParaRPr baseline="31999" dirty="0"/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940440" y="3230798"/>
            <a:ext cx="11453423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/>
              <a:t>Center for Health Data Science (</a:t>
            </a:r>
            <a:r>
              <a:rPr sz="3200" b="1" dirty="0" err="1"/>
              <a:t>HeaDS</a:t>
            </a:r>
            <a:r>
              <a:rPr sz="3200" dirty="0"/>
              <a:t>)</a:t>
            </a:r>
            <a:r>
              <a:rPr lang="en-US" sz="3200" dirty="0"/>
              <a:t>: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3200" u="sng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/>
              <a:t>Data Science Research Groups</a:t>
            </a: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/>
              <a:t>HDS Sandbox (Infrastructure Project)</a:t>
            </a:r>
          </a:p>
          <a:p>
            <a:pPr marL="457200" indent="-457200">
              <a:buFont typeface="Arial" panose="020B0604020202020204" pitchFamily="34" charset="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/>
              <a:t>SUND Data Lab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3200" b="1"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  <a:endParaRPr lang="en-US" sz="3200" u="sng" dirty="0">
              <a:solidFill>
                <a:schemeClr val="bg1"/>
              </a:solidFill>
            </a:endParaRPr>
          </a:p>
        </p:txBody>
      </p:sp>
      <p:sp>
        <p:nvSpPr>
          <p:cNvPr id="100" name="Tugce Karaderi 1"/>
          <p:cNvSpPr txBox="1"/>
          <p:nvPr/>
        </p:nvSpPr>
        <p:spPr>
          <a:xfrm>
            <a:off x="16429136" y="9842180"/>
            <a:ext cx="251831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dirty="0" err="1"/>
              <a:t>Tugce</a:t>
            </a:r>
            <a:r>
              <a:rPr dirty="0"/>
              <a:t> </a:t>
            </a:r>
            <a:r>
              <a:rPr dirty="0" err="1"/>
              <a:t>Karaderi</a:t>
            </a:r>
            <a:r>
              <a:rPr dirty="0"/>
              <a:t> </a:t>
            </a:r>
            <a:endParaRPr baseline="31999" dirty="0"/>
          </a:p>
        </p:txBody>
      </p:sp>
      <p:sp>
        <p:nvSpPr>
          <p:cNvPr id="102" name="Adrija Kalvisa 2"/>
          <p:cNvSpPr txBox="1"/>
          <p:nvPr/>
        </p:nvSpPr>
        <p:spPr>
          <a:xfrm>
            <a:off x="12328237" y="9842180"/>
            <a:ext cx="252793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en-US" dirty="0"/>
              <a:t>Chelsea Lennox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940440" y="11772896"/>
            <a:ext cx="1127552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i="1" dirty="0"/>
              <a:t>Data Science Laboratory (DSL) - </a:t>
            </a:r>
            <a:r>
              <a:rPr i="1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i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7" name="1"/>
          <p:cNvSpPr txBox="1"/>
          <p:nvPr/>
        </p:nvSpPr>
        <p:spPr>
          <a:xfrm>
            <a:off x="367608" y="13094386"/>
            <a:ext cx="867438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6"/>
          <a:srcRect l="30984" t="1106" r="15069"/>
          <a:stretch>
            <a:fillRect/>
          </a:stretch>
        </p:blipFill>
        <p:spPr>
          <a:xfrm>
            <a:off x="16322343" y="7132269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7"/>
          <a:srcRect l="33891" t="510" r="13687" b="3389"/>
          <a:stretch>
            <a:fillRect/>
          </a:stretch>
        </p:blipFill>
        <p:spPr>
          <a:xfrm>
            <a:off x="12360006" y="3394173"/>
            <a:ext cx="2531042" cy="253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" name="Adrija Kalvisa 2">
            <a:extLst>
              <a:ext uri="{FF2B5EF4-FFF2-40B4-BE49-F238E27FC236}">
                <a16:creationId xmlns:a16="http://schemas.microsoft.com/office/drawing/2014/main" id="{C461E6F2-FFB2-E077-7E82-AFD9BAC713E3}"/>
              </a:ext>
            </a:extLst>
          </p:cNvPr>
          <p:cNvSpPr txBox="1"/>
          <p:nvPr/>
        </p:nvSpPr>
        <p:spPr>
          <a:xfrm>
            <a:off x="16239181" y="6088428"/>
            <a:ext cx="289822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da-DK" dirty="0"/>
              <a:t>Helene Wegener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5" name="Picture 4" descr="A person smiling at camera&#10;&#10;Description automatically generated">
            <a:extLst>
              <a:ext uri="{FF2B5EF4-FFF2-40B4-BE49-F238E27FC236}">
                <a16:creationId xmlns:a16="http://schemas.microsoft.com/office/drawing/2014/main" id="{C6FED71E-DA9B-153A-1C08-E45C5B89C7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66" r="31085" b="22575"/>
          <a:stretch/>
        </p:blipFill>
        <p:spPr>
          <a:xfrm>
            <a:off x="12326276" y="7132269"/>
            <a:ext cx="2546323" cy="2540001"/>
          </a:xfrm>
          <a:prstGeom prst="ellipse">
            <a:avLst/>
          </a:prstGeom>
        </p:spPr>
      </p:pic>
      <p:pic>
        <p:nvPicPr>
          <p:cNvPr id="7" name="Billede 6" descr="Et billede, der indeholder Ansigt, person, smil, tøj&#10;&#10;Automatisk genereret beskrivelse">
            <a:extLst>
              <a:ext uri="{FF2B5EF4-FFF2-40B4-BE49-F238E27FC236}">
                <a16:creationId xmlns:a16="http://schemas.microsoft.com/office/drawing/2014/main" id="{74463DCF-10C1-8FA0-76D0-C8678B2EAFB1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2385" r="21054" b="36886"/>
          <a:stretch/>
        </p:blipFill>
        <p:spPr>
          <a:xfrm>
            <a:off x="16278446" y="3345643"/>
            <a:ext cx="2628000" cy="2628000"/>
          </a:xfrm>
          <a:prstGeom prst="ellipse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b="1" dirty="0"/>
                <a:t>1</a:t>
              </a:r>
              <a:r>
                <a:rPr lang="da-DK" b="1"/>
                <a:t>B</a:t>
              </a:r>
              <a:endParaRPr b="1"/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949714" cy="7544078"/>
            <a:chOff x="0" y="0"/>
            <a:chExt cx="12949712" cy="7544077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248897" cy="7544077"/>
              <a:chOff x="0" y="0"/>
              <a:chExt cx="10248895" cy="7544076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581709" y="282075"/>
                <a:ext cx="1667186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  <a:r>
                  <a:rPr lang="da-DK" dirty="0"/>
                  <a:t>B</a:t>
                </a:r>
                <a:endParaRPr dirty="0"/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2038706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2240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84768" y="4885443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39511" y="6195063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4" cy="2587093"/>
              <a:chOff x="0" y="0"/>
              <a:chExt cx="4393053" cy="2587091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F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687F9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98106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5859" y="-57430"/>
            <a:ext cx="7575492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83360"/>
            <a:ext cx="5121375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r>
              <a:rPr dirty="0"/>
              <a:t>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509580" y="978897"/>
            <a:ext cx="8062990" cy="11758207"/>
            <a:chOff x="-227349" y="0"/>
            <a:chExt cx="8062989" cy="11758205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227349" y="10795496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-21988"/>
            <a:ext cx="24568188" cy="3736365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 dirty="0"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g(f(</a:t>
              </a:r>
              <a:r>
                <a:rPr dirty="0" err="1"/>
                <a:t>x,y</a:t>
              </a:r>
              <a:r>
                <a:rPr dirty="0"/>
                <a:t>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1" cy="4248564"/>
            <a:chOff x="0" y="0"/>
            <a:chExt cx="5466460" cy="4248563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699695"/>
              <a:ext cx="4851401" cy="548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Can be computationally slow</a:t>
              </a:r>
              <a:endParaRPr dirty="0"/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851400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897843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CONSIDERATIONS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A942B-8408-B5DF-8F3B-A3B40337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BE529169-C837-3DB8-6474-3920AB06D16B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218E8404-FDDF-12EF-929C-53739F28470E}"/>
              </a:ext>
            </a:extLst>
          </p:cNvPr>
          <p:cNvGrpSpPr/>
          <p:nvPr/>
        </p:nvGrpSpPr>
        <p:grpSpPr>
          <a:xfrm>
            <a:off x="5060496" y="1305047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C958502-3A72-7590-A472-5A8AFF0001EA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2 – TIDYVERSE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3BF1A95-24DE-9EE0-0547-61297BEEA9DE}"/>
                </a:ext>
              </a:extLst>
            </p:cNvPr>
            <p:cNvSpPr txBox="1"/>
            <p:nvPr/>
          </p:nvSpPr>
          <p:spPr>
            <a:xfrm>
              <a:off x="512702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6AE10BF9-66AF-9EFD-D984-41C386606432}"/>
                </a:ext>
              </a:extLst>
            </p:cNvPr>
            <p:cNvSpPr/>
            <p:nvPr/>
          </p:nvSpPr>
          <p:spPr>
            <a:xfrm>
              <a:off x="-1203197" y="456064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825167BC-85C3-9F41-302F-DD900BD1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226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32551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495534" y="3861169"/>
            <a:ext cx="958349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09" name="Rectangle"/>
          <p:cNvSpPr/>
          <p:nvPr/>
        </p:nvSpPr>
        <p:spPr>
          <a:xfrm>
            <a:off x="8172207" y="3848244"/>
            <a:ext cx="5891661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485057" y="4638163"/>
            <a:ext cx="9583497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2" y="4638163"/>
            <a:ext cx="5884377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32551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-170460"/>
            <a:ext cx="24568188" cy="3565093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7422408" y="589429"/>
            <a:ext cx="9509496" cy="2991860"/>
            <a:chOff x="-618160" y="0"/>
            <a:chExt cx="9509495" cy="2991859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618160" y="695635"/>
              <a:ext cx="9509495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 lang="da-DK" dirty="0"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761366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Workflow</a:t>
            </a:r>
            <a:endParaRPr dirty="0"/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  <a:endParaRPr lang="da-DK" dirty="0"/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u="sng" dirty="0">
                <a:hlinkClick r:id="rId3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read_excel</a:t>
            </a:r>
            <a:r>
              <a:rPr dirty="0"/>
              <a:t>() </a:t>
            </a:r>
            <a:r>
              <a:rPr sz="2300" dirty="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 dirty="0" err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read_table</a:t>
            </a:r>
            <a:r>
              <a:rPr dirty="0"/>
              <a:t>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read_csv</a:t>
            </a:r>
            <a:r>
              <a:rPr dirty="0"/>
              <a:t>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</a:t>
            </a:r>
            <a:r>
              <a:rPr b="0" dirty="0" err="1"/>
              <a:t>n_max</a:t>
            </a:r>
            <a:r>
              <a:rPr b="0" dirty="0"/>
              <a:t>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readr</a:t>
            </a:r>
            <a:r>
              <a:rPr dirty="0"/>
              <a:t> guesses the types of each column and tells you about it </a:t>
            </a:r>
            <a:endParaRPr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797979"/>
                </a:solidFill>
              </a:rPr>
              <a:t>(“</a:t>
            </a:r>
            <a:r>
              <a:rPr dirty="0"/>
              <a:t>Parsed with column specifications: …</a:t>
            </a:r>
            <a:r>
              <a:rPr dirty="0"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368526" y="4686670"/>
            <a:ext cx="5968328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Tidyverse</a:t>
            </a:r>
            <a:r>
              <a:rPr lang="da-DK" dirty="0"/>
              <a:t> workflow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select</a:t>
            </a:r>
            <a:r>
              <a:rPr lang="da-DK" dirty="0"/>
              <a:t>(col1)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filter(col1 &lt; x)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summarize</a:t>
            </a:r>
            <a:r>
              <a:rPr lang="da-DK" dirty="0"/>
              <a:t>(n_1 = n(),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avg_1 = </a:t>
            </a:r>
            <a:r>
              <a:rPr lang="da-DK" dirty="0" err="1"/>
              <a:t>mean</a:t>
            </a:r>
            <a:r>
              <a:rPr lang="da-DK" dirty="0"/>
              <a:t>(co1),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sd_1 = </a:t>
            </a:r>
            <a:r>
              <a:rPr lang="da-DK" dirty="0" err="1"/>
              <a:t>sd</a:t>
            </a:r>
            <a:r>
              <a:rPr lang="da-DK" dirty="0"/>
              <a:t>(col1))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Select column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</a:t>
            </a:r>
            <a:endParaRPr lang="da-DK" sz="2300" dirty="0">
              <a:solidFill>
                <a:srgbClr val="99AF9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6" name="Summary…"/>
          <p:cNvSpPr txBox="1"/>
          <p:nvPr/>
        </p:nvSpPr>
        <p:spPr>
          <a:xfrm>
            <a:off x="14674090" y="4737654"/>
            <a:ext cx="10565850" cy="826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summarize()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dirty="0"/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group_by</a:t>
            </a:r>
            <a:r>
              <a:rPr sz="2400" dirty="0"/>
              <a:t>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 dirty="0">
                <a:solidFill>
                  <a:srgbClr val="374556"/>
                </a:solidFill>
              </a:rPr>
              <a:t>Extract and sort observations</a:t>
            </a:r>
            <a:r>
              <a:rPr lang="da-DK" sz="2400" b="1" dirty="0">
                <a:solidFill>
                  <a:srgbClr val="374556"/>
                </a:solidFill>
              </a:rPr>
              <a:t> (</a:t>
            </a:r>
            <a:r>
              <a:rPr lang="da-DK" sz="2400" b="1" dirty="0" err="1">
                <a:solidFill>
                  <a:srgbClr val="374556"/>
                </a:solidFill>
              </a:rPr>
              <a:t>rows</a:t>
            </a:r>
            <a:r>
              <a:rPr lang="da-DK" sz="2400" b="1" dirty="0">
                <a:solidFill>
                  <a:srgbClr val="374556"/>
                </a:solidFill>
              </a:rPr>
              <a:t>)</a:t>
            </a:r>
            <a:endParaRPr sz="2400" dirty="0">
              <a:solidFill>
                <a:srgbClr val="98AE91"/>
              </a:solidFill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 sz="2300" dirty="0">
                <a:solidFill>
                  <a:srgbClr val="99AF91"/>
                </a:solidFill>
              </a:rPr>
              <a:t># 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sz="2300" dirty="0">
                <a:solidFill>
                  <a:srgbClr val="99AF91"/>
                </a:solidFill>
              </a:rPr>
              <a:t>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rPr sz="2400" dirty="0"/>
              <a:t> </a:t>
            </a:r>
            <a:r>
              <a:rPr sz="2300" dirty="0"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Courier"/>
                <a:ea typeface="Courier"/>
                <a:cs typeface="Courier"/>
                <a:sym typeface="Courier"/>
              </a:rPr>
              <a:t>top_n</a:t>
            </a: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sz="2300" dirty="0"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sz="2400" dirty="0"/>
              <a:t> </a:t>
            </a:r>
            <a:r>
              <a:rPr sz="2300" dirty="0"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lang="da-DK"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(columns)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sz="2400" dirty="0" err="1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da-DK"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da-DK" sz="2300" dirty="0">
                <a:solidFill>
                  <a:srgbClr val="99AF91"/>
                </a:solidFill>
              </a:rPr>
              <a:t># </a:t>
            </a:r>
            <a:r>
              <a:rPr lang="da-DK" sz="2300" dirty="0" err="1">
                <a:solidFill>
                  <a:srgbClr val="99AF91"/>
                </a:solidFill>
              </a:rPr>
              <a:t>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lang="da-DK" sz="2300" dirty="0">
                <a:solidFill>
                  <a:srgbClr val="99AF91"/>
                </a:solidFill>
              </a:rPr>
              <a:t> by </a:t>
            </a:r>
            <a:r>
              <a:rPr lang="da-DK" sz="2300" dirty="0" err="1">
                <a:solidFill>
                  <a:srgbClr val="99AF91"/>
                </a:solidFill>
              </a:rPr>
              <a:t>condition</a:t>
            </a:r>
            <a:endParaRPr lang="da-DK" sz="2300" dirty="0">
              <a:solidFill>
                <a:srgbClr val="99AF91"/>
              </a:solidFill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 dirty="0"/>
              <a:t>mutate(</a:t>
            </a:r>
            <a:r>
              <a:rPr sz="2400" b="0" dirty="0" err="1"/>
              <a:t>new_name</a:t>
            </a:r>
            <a:r>
              <a:rPr sz="2400" b="0" dirty="0"/>
              <a:t>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</a:t>
            </a:r>
            <a:r>
              <a:rPr lang="da-DK" sz="2400" b="0" dirty="0" err="1"/>
              <a:t>ifelse</a:t>
            </a:r>
            <a:r>
              <a:rPr lang="da-DK" sz="2400" b="0" dirty="0"/>
              <a:t>(col1 &lt; x, ”Yes”, ”No”))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col1 + col2)</a:t>
            </a: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244021" y="12900478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03754" y="-34288"/>
            <a:ext cx="6940820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2" cy="7531380"/>
            <a:chOff x="0" y="12699"/>
            <a:chExt cx="13194020" cy="7531378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 err="1"/>
                  <a:t>Tidyverse</a:t>
                </a:r>
                <a:r>
                  <a:rPr dirty="0"/>
                  <a:t>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5" cy="7531378"/>
              <a:chOff x="0" y="12699"/>
              <a:chExt cx="10493204" cy="7531377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839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217347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829502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157051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09335" y="12867821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3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4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5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5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6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7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E39FC-EFBF-FF46-41F1-9D7A815E2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>
            <a:extLst>
              <a:ext uri="{FF2B5EF4-FFF2-40B4-BE49-F238E27FC236}">
                <a16:creationId xmlns:a16="http://schemas.microsoft.com/office/drawing/2014/main" id="{DC40808C-EF85-85EF-A691-1A250C61192E}"/>
              </a:ext>
            </a:extLst>
          </p:cNvPr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>
            <a:extLst>
              <a:ext uri="{FF2B5EF4-FFF2-40B4-BE49-F238E27FC236}">
                <a16:creationId xmlns:a16="http://schemas.microsoft.com/office/drawing/2014/main" id="{EF7AA829-3966-4E50-ECE5-8FDC903C2613}"/>
              </a:ext>
            </a:extLst>
          </p:cNvPr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>
              <a:extLst>
                <a:ext uri="{FF2B5EF4-FFF2-40B4-BE49-F238E27FC236}">
                  <a16:creationId xmlns:a16="http://schemas.microsoft.com/office/drawing/2014/main" id="{D54A4150-7D9A-2019-D7A2-8B5B3AC5432B}"/>
                </a:ext>
              </a:extLst>
            </p:cNvPr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>
              <a:extLst>
                <a:ext uri="{FF2B5EF4-FFF2-40B4-BE49-F238E27FC236}">
                  <a16:creationId xmlns:a16="http://schemas.microsoft.com/office/drawing/2014/main" id="{985ACD34-AEB6-2B33-F8EA-36E9DC150650}"/>
                </a:ext>
              </a:extLst>
            </p:cNvPr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>
              <a:extLst>
                <a:ext uri="{FF2B5EF4-FFF2-40B4-BE49-F238E27FC236}">
                  <a16:creationId xmlns:a16="http://schemas.microsoft.com/office/drawing/2014/main" id="{76E89D83-039F-209F-47C8-08D510941DF5}"/>
                </a:ext>
              </a:extLst>
            </p:cNvPr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>
            <a:extLst>
              <a:ext uri="{FF2B5EF4-FFF2-40B4-BE49-F238E27FC236}">
                <a16:creationId xmlns:a16="http://schemas.microsoft.com/office/drawing/2014/main" id="{FAEDB05A-72A9-2492-A8B3-5AA71D92FC50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>
            <a:extLst>
              <a:ext uri="{FF2B5EF4-FFF2-40B4-BE49-F238E27FC236}">
                <a16:creationId xmlns:a16="http://schemas.microsoft.com/office/drawing/2014/main" id="{C9B62739-C7E9-A8E7-FD12-A567916A9E20}"/>
              </a:ext>
            </a:extLst>
          </p:cNvPr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>
              <a:extLst>
                <a:ext uri="{FF2B5EF4-FFF2-40B4-BE49-F238E27FC236}">
                  <a16:creationId xmlns:a16="http://schemas.microsoft.com/office/drawing/2014/main" id="{154F41EC-8AC9-F8EE-8318-8D2EA48E8A45}"/>
                </a:ext>
              </a:extLst>
            </p:cNvPr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>
              <a:extLst>
                <a:ext uri="{FF2B5EF4-FFF2-40B4-BE49-F238E27FC236}">
                  <a16:creationId xmlns:a16="http://schemas.microsoft.com/office/drawing/2014/main" id="{A597C65B-4484-0015-7DBA-6027A4A413B0}"/>
                </a:ext>
              </a:extLst>
            </p:cNvPr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>
                <a:extLst>
                  <a:ext uri="{FF2B5EF4-FFF2-40B4-BE49-F238E27FC236}">
                    <a16:creationId xmlns:a16="http://schemas.microsoft.com/office/drawing/2014/main" id="{7588C7E8-500E-ABEA-72C6-898815BC6D4E}"/>
                  </a:ext>
                </a:extLst>
              </p:cNvPr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>
                <a:extLst>
                  <a:ext uri="{FF2B5EF4-FFF2-40B4-BE49-F238E27FC236}">
                    <a16:creationId xmlns:a16="http://schemas.microsoft.com/office/drawing/2014/main" id="{69ED133C-4AE7-5D20-E9C6-A4EB8628FDC9}"/>
                  </a:ext>
                </a:extLst>
              </p:cNvPr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>
                <a:extLst>
                  <a:ext uri="{FF2B5EF4-FFF2-40B4-BE49-F238E27FC236}">
                    <a16:creationId xmlns:a16="http://schemas.microsoft.com/office/drawing/2014/main" id="{DA37F00C-8D7A-03C4-DF0F-063FDDD94646}"/>
                  </a:ext>
                </a:extLst>
              </p:cNvPr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>
                <a:extLst>
                  <a:ext uri="{FF2B5EF4-FFF2-40B4-BE49-F238E27FC236}">
                    <a16:creationId xmlns:a16="http://schemas.microsoft.com/office/drawing/2014/main" id="{5272E9F8-DE84-13E6-0364-44B3337185F8}"/>
                  </a:ext>
                </a:extLst>
              </p:cNvPr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>
                <a:extLst>
                  <a:ext uri="{FF2B5EF4-FFF2-40B4-BE49-F238E27FC236}">
                    <a16:creationId xmlns:a16="http://schemas.microsoft.com/office/drawing/2014/main" id="{9F78CC63-1E48-8B55-BAA7-1B645BB0E59E}"/>
                  </a:ext>
                </a:extLst>
              </p:cNvPr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>
            <a:extLst>
              <a:ext uri="{FF2B5EF4-FFF2-40B4-BE49-F238E27FC236}">
                <a16:creationId xmlns:a16="http://schemas.microsoft.com/office/drawing/2014/main" id="{F7612BB7-E1F4-6E92-DDD4-8285C89D366D}"/>
              </a:ext>
            </a:extLst>
          </p:cNvPr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>
              <a:extLst>
                <a:ext uri="{FF2B5EF4-FFF2-40B4-BE49-F238E27FC236}">
                  <a16:creationId xmlns:a16="http://schemas.microsoft.com/office/drawing/2014/main" id="{54708565-DE62-795D-53C0-CDCD58539236}"/>
                </a:ext>
              </a:extLst>
            </p:cNvPr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>
              <a:extLst>
                <a:ext uri="{FF2B5EF4-FFF2-40B4-BE49-F238E27FC236}">
                  <a16:creationId xmlns:a16="http://schemas.microsoft.com/office/drawing/2014/main" id="{0E91540D-018B-80A7-ADCA-5ED7CE771F98}"/>
                </a:ext>
              </a:extLst>
            </p:cNvPr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>
                <a:extLst>
                  <a:ext uri="{FF2B5EF4-FFF2-40B4-BE49-F238E27FC236}">
                    <a16:creationId xmlns:a16="http://schemas.microsoft.com/office/drawing/2014/main" id="{6F6B640D-2345-FBDB-859F-95CB9CA794E1}"/>
                  </a:ext>
                </a:extLst>
              </p:cNvPr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>
                <a:extLst>
                  <a:ext uri="{FF2B5EF4-FFF2-40B4-BE49-F238E27FC236}">
                    <a16:creationId xmlns:a16="http://schemas.microsoft.com/office/drawing/2014/main" id="{071C507E-2553-53FE-9513-70523F9C015D}"/>
                  </a:ext>
                </a:extLst>
              </p:cNvPr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>
                  <a:extLst>
                    <a:ext uri="{FF2B5EF4-FFF2-40B4-BE49-F238E27FC236}">
                      <a16:creationId xmlns:a16="http://schemas.microsoft.com/office/drawing/2014/main" id="{60F7BDB5-ED7B-88CF-3A4D-70A0A3914872}"/>
                    </a:ext>
                  </a:extLst>
                </p:cNvPr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>
                  <a:extLst>
                    <a:ext uri="{FF2B5EF4-FFF2-40B4-BE49-F238E27FC236}">
                      <a16:creationId xmlns:a16="http://schemas.microsoft.com/office/drawing/2014/main" id="{19444182-A71A-8649-414A-335BF4A89F02}"/>
                    </a:ext>
                  </a:extLst>
                </p:cNvPr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>
                  <a:extLst>
                    <a:ext uri="{FF2B5EF4-FFF2-40B4-BE49-F238E27FC236}">
                      <a16:creationId xmlns:a16="http://schemas.microsoft.com/office/drawing/2014/main" id="{225BD989-5713-A473-3416-006B552BDCC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sp>
        <p:nvSpPr>
          <p:cNvPr id="1610" name="28">
            <a:extLst>
              <a:ext uri="{FF2B5EF4-FFF2-40B4-BE49-F238E27FC236}">
                <a16:creationId xmlns:a16="http://schemas.microsoft.com/office/drawing/2014/main" id="{1E366810-B159-8B85-271E-F03066A94C62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2" name="Billede 11" descr="Et billede, der indeholder skærmbillede, tekst, linje/række, kvadratisk&#10;&#10;Automatisk genereret beskrivelse">
            <a:extLst>
              <a:ext uri="{FF2B5EF4-FFF2-40B4-BE49-F238E27FC236}">
                <a16:creationId xmlns:a16="http://schemas.microsoft.com/office/drawing/2014/main" id="{5E6B1769-0541-521E-2B8F-14054016F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8530"/>
            <a:ext cx="9687575" cy="5987989"/>
          </a:xfrm>
          <a:prstGeom prst="rect">
            <a:avLst/>
          </a:prstGeom>
        </p:spPr>
      </p:pic>
      <p:pic>
        <p:nvPicPr>
          <p:cNvPr id="15" name="Billede 14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CB6A9D11-D8BF-688C-B83A-125DE12D5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" y="6344272"/>
            <a:ext cx="9687575" cy="5987989"/>
          </a:xfrm>
          <a:prstGeom prst="rect">
            <a:avLst/>
          </a:prstGeom>
        </p:spPr>
      </p:pic>
      <p:pic>
        <p:nvPicPr>
          <p:cNvPr id="25" name="Billede 24">
            <a:extLst>
              <a:ext uri="{FF2B5EF4-FFF2-40B4-BE49-F238E27FC236}">
                <a16:creationId xmlns:a16="http://schemas.microsoft.com/office/drawing/2014/main" id="{2036604E-D825-97A0-6A27-579646C17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1836" y="5723055"/>
            <a:ext cx="6506842" cy="7292903"/>
          </a:xfrm>
          <a:prstGeom prst="rect">
            <a:avLst/>
          </a:prstGeom>
          <a:ln w="28575">
            <a:solidFill>
              <a:srgbClr val="364556"/>
            </a:solidFill>
          </a:ln>
        </p:spPr>
      </p:pic>
    </p:spTree>
    <p:extLst>
      <p:ext uri="{BB962C8B-B14F-4D97-AF65-F5344CB8AC3E}">
        <p14:creationId xmlns:p14="http://schemas.microsoft.com/office/powerpoint/2010/main" val="78048518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0" animBg="1" advAuto="0"/>
      <p:bldP spid="1583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lede 25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95B482A3-2883-6191-05F6-FC25C65EC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6" y="6455734"/>
            <a:ext cx="9687575" cy="5987989"/>
          </a:xfrm>
          <a:prstGeom prst="rect">
            <a:avLst/>
          </a:prstGeom>
        </p:spPr>
      </p:pic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305786"/>
            <a:ext cx="14316357" cy="3205055"/>
            <a:chOff x="0" y="-212449"/>
            <a:chExt cx="14316355" cy="3205054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212449"/>
              <a:ext cx="14316355" cy="3074711"/>
              <a:chOff x="0" y="-212448"/>
              <a:chExt cx="14316354" cy="307470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540356" y="-212448"/>
                <a:ext cx="7775998" cy="209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Measure,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lang="da-DK" dirty="0" err="1"/>
                  <a:t>fill</a:t>
                </a:r>
                <a:r>
                  <a:rPr lang="da-DK" dirty="0"/>
                  <a:t> = Sample))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934223"/>
            <a:ext cx="14378256" cy="2739293"/>
            <a:chOff x="0" y="175633"/>
            <a:chExt cx="14378254" cy="2739291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175633"/>
              <a:ext cx="14378254" cy="2608989"/>
              <a:chOff x="0" y="175634"/>
              <a:chExt cx="14378253" cy="2608987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175634"/>
                <a:ext cx="7775998" cy="1292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dirty="0"/>
                  <a:t> … +</a:t>
                </a:r>
                <a:endParaRPr lang="da-DK" dirty="0"/>
              </a:p>
              <a:p>
                <a:r>
                  <a:rPr lang="da-DK" dirty="0"/>
                  <a:t>  labs(</a:t>
                </a:r>
                <a:r>
                  <a:rPr lang="da-DK" dirty="0" err="1"/>
                  <a:t>title</a:t>
                </a:r>
                <a:r>
                  <a:rPr lang="da-DK" dirty="0"/>
                  <a:t> = ”</a:t>
                </a:r>
                <a:r>
                  <a:rPr lang="da-DK" dirty="0" err="1"/>
                  <a:t>Boxplots</a:t>
                </a:r>
                <a:r>
                  <a:rPr lang="da-DK" dirty="0"/>
                  <a:t> of </a:t>
                </a:r>
                <a:r>
                  <a:rPr lang="da-DK" dirty="0" err="1"/>
                  <a:t>measurements</a:t>
                </a:r>
                <a:r>
                  <a:rPr lang="da-DK" dirty="0"/>
                  <a:t> </a:t>
                </a:r>
                <a:r>
                  <a:rPr lang="da-DK" dirty="0" err="1"/>
                  <a:t>stratified</a:t>
                </a:r>
                <a:r>
                  <a:rPr lang="da-DK" dirty="0"/>
                  <a:t> by sample”) </a:t>
                </a:r>
                <a:endParaRPr dirty="0"/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3"/>
            <a:ext cx="14378256" cy="3071245"/>
            <a:chOff x="0" y="-1"/>
            <a:chExt cx="14378255" cy="3071243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4378255" cy="2957740"/>
              <a:chOff x="0" y="0"/>
              <a:chExt cx="14378254" cy="2957738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775999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 … +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dirty="0" err="1"/>
                  <a:t>scale_fill_manual</a:t>
                </a:r>
                <a:r>
                  <a:rPr dirty="0"/>
                  <a:t>(values = </a:t>
                </a:r>
                <a:r>
                  <a:rPr lang="da-DK" dirty="0"/>
                  <a:t>    </a:t>
                </a:r>
                <a:r>
                  <a:rPr dirty="0"/>
                  <a:t>c</a:t>
                </a:r>
                <a:r>
                  <a:rPr lang="da-DK" dirty="0"/>
                  <a:t>(”pink”, ”</a:t>
                </a:r>
                <a:r>
                  <a:rPr lang="da-DK" dirty="0" err="1"/>
                  <a:t>lightgreen</a:t>
                </a:r>
                <a:r>
                  <a:rPr lang="da-DK" dirty="0"/>
                  <a:t>”, ”</a:t>
                </a:r>
                <a:r>
                  <a:rPr lang="da-DK" dirty="0" err="1"/>
                  <a:t>lavender</a:t>
                </a:r>
                <a:r>
                  <a:rPr lang="da-DK" dirty="0"/>
                  <a:t>”, ”</a:t>
                </a:r>
                <a:r>
                  <a:rPr lang="da-DK" dirty="0" err="1"/>
                  <a:t>lightblue</a:t>
                </a:r>
                <a:r>
                  <a:rPr lang="da-DK" dirty="0"/>
                  <a:t>”)) </a:t>
                </a:r>
                <a:endParaRPr dirty="0"/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8" y="12102132"/>
            <a:ext cx="14378260" cy="1118983"/>
            <a:chOff x="-245428" y="-316191"/>
            <a:chExt cx="14378258" cy="1118982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6831" y="-316191"/>
              <a:ext cx="7775999" cy="11189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lang="da-DK" dirty="0"/>
                <a:t>… </a:t>
              </a:r>
              <a:r>
                <a:rPr dirty="0"/>
                <a:t>+ </a:t>
              </a:r>
              <a:endParaRPr lang="da-DK" dirty="0"/>
            </a:p>
            <a:p>
              <a:r>
                <a:rPr lang="da-DK" dirty="0"/>
                <a:t>  </a:t>
              </a:r>
              <a:r>
                <a:rPr dirty="0"/>
                <a:t>theme_</a:t>
              </a:r>
              <a:r>
                <a:rPr lang="da-DK" dirty="0" err="1"/>
                <a:t>bw</a:t>
              </a:r>
              <a:r>
                <a:rPr dirty="0"/>
                <a:t>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BACKGROUND</a:t>
              </a:r>
              <a:endParaRPr dirty="0"/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7" name="Billede 16" descr="Et billede, der indeholder diagram, kvadratisk, skærmbillede, Rektangel&#10;&#10;Automatisk genereret beskrivelse">
            <a:extLst>
              <a:ext uri="{FF2B5EF4-FFF2-40B4-BE49-F238E27FC236}">
                <a16:creationId xmlns:a16="http://schemas.microsoft.com/office/drawing/2014/main" id="{690A12A2-0FFC-E96E-75AC-AF3B1467B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895"/>
            <a:ext cx="9687575" cy="5987989"/>
          </a:xfrm>
          <a:prstGeom prst="rect">
            <a:avLst/>
          </a:prstGeom>
        </p:spPr>
      </p:pic>
      <p:pic>
        <p:nvPicPr>
          <p:cNvPr id="19" name="Billede 18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2DA01A2F-33D8-41C2-4C2F-500AB44EB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" y="6492894"/>
            <a:ext cx="9687575" cy="5987989"/>
          </a:xfrm>
          <a:prstGeom prst="rect">
            <a:avLst/>
          </a:prstGeom>
        </p:spPr>
      </p:pic>
      <p:pic>
        <p:nvPicPr>
          <p:cNvPr id="21" name="Billede 20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26799235-E6A9-BFC1-A69B-60F75E580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9" y="6492893"/>
            <a:ext cx="9687575" cy="5987989"/>
          </a:xfrm>
          <a:prstGeom prst="rect">
            <a:avLst/>
          </a:prstGeom>
        </p:spPr>
      </p:pic>
      <p:pic>
        <p:nvPicPr>
          <p:cNvPr id="23" name="Billede 22" descr="Et billede, der indeholder diagram, skærmbillede, tekst, kvadratisk&#10;&#10;Automatisk genereret beskrivelse">
            <a:extLst>
              <a:ext uri="{FF2B5EF4-FFF2-40B4-BE49-F238E27FC236}">
                <a16:creationId xmlns:a16="http://schemas.microsoft.com/office/drawing/2014/main" id="{10063466-4C2D-BC08-76B3-B21AAAD41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58" y="6510883"/>
            <a:ext cx="9687573" cy="59879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0" grpId="3" animBg="1" advAuto="0"/>
      <p:bldP spid="1597" grpId="5" animBg="1" advAuto="0"/>
      <p:bldP spid="1604" grpId="7" animBg="1" advAuto="0"/>
      <p:bldP spid="1609" grpId="8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643F-0C3B-6537-9629-AB3D697C6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>
            <a:extLst>
              <a:ext uri="{FF2B5EF4-FFF2-40B4-BE49-F238E27FC236}">
                <a16:creationId xmlns:a16="http://schemas.microsoft.com/office/drawing/2014/main" id="{60525F6D-7DDF-DE83-E339-17051CB2E33E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>
            <a:extLst>
              <a:ext uri="{FF2B5EF4-FFF2-40B4-BE49-F238E27FC236}">
                <a16:creationId xmlns:a16="http://schemas.microsoft.com/office/drawing/2014/main" id="{03A14B05-5978-9165-21F1-6D032EABB63C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>
            <a:extLst>
              <a:ext uri="{FF2B5EF4-FFF2-40B4-BE49-F238E27FC236}">
                <a16:creationId xmlns:a16="http://schemas.microsoft.com/office/drawing/2014/main" id="{1AE0B13B-2457-4D5B-DA31-E722B4FD2460}"/>
              </a:ext>
            </a:extLst>
          </p:cNvPr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>
            <a:extLst>
              <a:ext uri="{FF2B5EF4-FFF2-40B4-BE49-F238E27FC236}">
                <a16:creationId xmlns:a16="http://schemas.microsoft.com/office/drawing/2014/main" id="{5638495E-BF59-8496-7FBA-74611BDD3487}"/>
              </a:ext>
            </a:extLst>
          </p:cNvPr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>
              <a:extLst>
                <a:ext uri="{FF2B5EF4-FFF2-40B4-BE49-F238E27FC236}">
                  <a16:creationId xmlns:a16="http://schemas.microsoft.com/office/drawing/2014/main" id="{8B579C40-1384-3D1B-4D4A-11D331F4E259}"/>
                </a:ext>
              </a:extLst>
            </p:cNvPr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>
              <a:extLst>
                <a:ext uri="{FF2B5EF4-FFF2-40B4-BE49-F238E27FC236}">
                  <a16:creationId xmlns:a16="http://schemas.microsoft.com/office/drawing/2014/main" id="{76664436-3BE9-8C3B-91C7-98880B91B218}"/>
                </a:ext>
              </a:extLst>
            </p:cNvPr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>
              <a:extLst>
                <a:ext uri="{FF2B5EF4-FFF2-40B4-BE49-F238E27FC236}">
                  <a16:creationId xmlns:a16="http://schemas.microsoft.com/office/drawing/2014/main" id="{1F267835-BE43-EAE7-55A1-17014CF84AD6}"/>
                </a:ext>
              </a:extLst>
            </p:cNvPr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>
            <a:extLst>
              <a:ext uri="{FF2B5EF4-FFF2-40B4-BE49-F238E27FC236}">
                <a16:creationId xmlns:a16="http://schemas.microsoft.com/office/drawing/2014/main" id="{DE325BDE-7371-A8F8-30B1-90757348E6D8}"/>
              </a:ext>
            </a:extLst>
          </p:cNvPr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(wine,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5" name="Geoms inherit the parameters from the ggplot they are added to:">
            <a:extLst>
              <a:ext uri="{FF2B5EF4-FFF2-40B4-BE49-F238E27FC236}">
                <a16:creationId xmlns:a16="http://schemas.microsoft.com/office/drawing/2014/main" id="{B20FAC5B-2C8A-0EE8-B937-76397CB92F8A}"/>
              </a:ext>
            </a:extLst>
          </p:cNvPr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59D5A4C7-D9A3-D2A9-69F2-FFD39DDCB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E03AA438-9850-8A0E-6765-CE479286F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248" y="5901335"/>
            <a:ext cx="13920417" cy="5885054"/>
          </a:xfrm>
          <a:prstGeom prst="rect">
            <a:avLst/>
          </a:prstGeom>
          <a:ln w="28575">
            <a:solidFill>
              <a:srgbClr val="364556"/>
            </a:solidFill>
          </a:ln>
        </p:spPr>
      </p:pic>
    </p:spTree>
    <p:extLst>
      <p:ext uri="{BB962C8B-B14F-4D97-AF65-F5344CB8AC3E}">
        <p14:creationId xmlns:p14="http://schemas.microsoft.com/office/powerpoint/2010/main" val="109414260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89586"/>
            <a:ext cx="9486171" cy="3410392"/>
            <a:chOff x="0" y="65586"/>
            <a:chExt cx="9486170" cy="3410391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1792819" y="65586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8" y="8509013"/>
            <a:ext cx="21272910" cy="3715372"/>
            <a:chOff x="-1" y="0"/>
            <a:chExt cx="21272908" cy="3715371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(</a:t>
              </a:r>
              <a:r>
                <a:rPr u="sng" dirty="0">
                  <a:hlinkClick r:id="rId4"/>
                </a:rPr>
                <a:t>https://cran.r-project.org/</a:t>
              </a:r>
              <a:r>
                <a:rPr dirty="0"/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199310" y="1596064"/>
              <a:ext cx="15939770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</a:t>
              </a:r>
              <a:r>
                <a:rPr sz="2900" dirty="0">
                  <a:latin typeface="Helvetica" pitchFamily="2" charset="0"/>
                </a:rPr>
                <a:t>R-studio (</a:t>
              </a:r>
              <a:r>
                <a:rPr lang="en-US" sz="2900" dirty="0">
                  <a:effectLst/>
                  <a:latin typeface="Helvetica" pitchFamily="2" charset="0"/>
                  <a:hlinkClick r:id="rId5"/>
                </a:rPr>
                <a:t>https://posit.co/download/rstudio-desktop/</a:t>
              </a:r>
              <a:r>
                <a:rPr sz="2900" dirty="0">
                  <a:latin typeface="Helvetica" pitchFamily="2" charset="0"/>
                </a:rPr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Go to </a:t>
              </a:r>
              <a:r>
                <a:rPr lang="da-DK" dirty="0" err="1"/>
                <a:t>course</a:t>
              </a:r>
              <a:r>
                <a:rPr lang="da-DK" dirty="0"/>
                <a:t> website: </a:t>
              </a:r>
              <a:r>
                <a:rPr lang="da-DK" dirty="0">
                  <a:hlinkClick r:id="rId6"/>
                </a:rPr>
                <a:t>https://center-for-health-data-science.github.io/FromExceltoR/</a:t>
              </a:r>
              <a:r>
                <a:rPr lang="da-DK" dirty="0"/>
                <a:t> </a:t>
              </a:r>
              <a:endParaRPr dirty="0"/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7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9.00-16.</a:t>
            </a:r>
            <a:r>
              <a:rPr lang="da-DK" sz="2900" dirty="0"/>
              <a:t>0</a:t>
            </a:r>
            <a:r>
              <a:rPr sz="2900" dirty="0"/>
              <a:t>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4562391" y="6905646"/>
            <a:ext cx="1041041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/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(wine,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89598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(aes(</a:t>
            </a:r>
            <a:r>
              <a:rPr lang="da-DK" dirty="0" err="1"/>
              <a:t>fill</a:t>
            </a:r>
            <a:r>
              <a:rPr lang="da-DK" dirty="0"/>
              <a:t> = 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</a:t>
            </a:r>
            <a:r>
              <a:rPr lang="da-DK" dirty="0" err="1"/>
              <a:t>fill</a:t>
            </a:r>
            <a:r>
              <a:rPr lang="da-DK" dirty="0"/>
              <a:t> = ”</a:t>
            </a:r>
            <a:r>
              <a:rPr lang="da-DK" dirty="0" err="1"/>
              <a:t>hotpink</a:t>
            </a:r>
            <a:r>
              <a:rPr lang="da-DK" dirty="0"/>
              <a:t>”)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894723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Alternatively, you can specify additional parameters directly in the </a:t>
            </a:r>
            <a:r>
              <a:rPr dirty="0" err="1"/>
              <a:t>geom</a:t>
            </a:r>
            <a:r>
              <a:rPr dirty="0"/>
              <a:t>:</a:t>
            </a:r>
            <a:endParaRPr sz="1200" dirty="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314492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Things outside the </a:t>
            </a:r>
            <a:r>
              <a:rPr dirty="0" err="1"/>
              <a:t>aes</a:t>
            </a:r>
            <a:r>
              <a:rPr dirty="0"/>
              <a:t> are applied to everything!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7B68C827-CFD0-660F-1F60-A1E77407F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5" name="Billede 4" descr="Et billede, der indeholder tekst, skærmbillede, Rektangel, pink&#10;&#10;Automatisk genereret beskrivelse">
            <a:extLst>
              <a:ext uri="{FF2B5EF4-FFF2-40B4-BE49-F238E27FC236}">
                <a16:creationId xmlns:a16="http://schemas.microsoft.com/office/drawing/2014/main" id="{9E19AD11-D67E-BE21-527F-152E7841F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38" y="8562599"/>
            <a:ext cx="7033223" cy="5019736"/>
          </a:xfrm>
          <a:prstGeom prst="rect">
            <a:avLst/>
          </a:prstGeom>
        </p:spPr>
      </p:pic>
      <p:pic>
        <p:nvPicPr>
          <p:cNvPr id="6" name="Billede 5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6D2863C6-C634-521A-277B-694C524D2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21" y="8590851"/>
            <a:ext cx="7033224" cy="50197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3" grpId="0" animBg="1"/>
      <p:bldP spid="1634" grpId="0" animBg="1"/>
      <p:bldP spid="1636" grpId="0" animBg="1"/>
      <p:bldP spid="163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19C6-1562-A861-6840-73AAEC9C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8DC4794F-A165-AF76-0CE1-747792C26E43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53F3C10A-148D-F9C2-0799-B250DC40D753}"/>
              </a:ext>
            </a:extLst>
          </p:cNvPr>
          <p:cNvGrpSpPr/>
          <p:nvPr/>
        </p:nvGrpSpPr>
        <p:grpSpPr>
          <a:xfrm>
            <a:off x="5517695" y="1337704"/>
            <a:ext cx="15752538" cy="3716297"/>
            <a:chOff x="-1203197" y="237250"/>
            <a:chExt cx="15752537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3AE37F62-9F6A-E4B1-A2B5-46E1D0EA1FD0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3 – GGPLOT 2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5C32466-C0B1-AB48-A611-73CADDD87472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B838786-390C-E494-C753-F776D8CCC2A3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E437897-9DEF-52C2-8769-1F0E2F93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4727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45" name="Group"/>
          <p:cNvGrpSpPr/>
          <p:nvPr/>
        </p:nvGrpSpPr>
        <p:grpSpPr>
          <a:xfrm>
            <a:off x="7574776" y="1016314"/>
            <a:ext cx="11269509" cy="2407792"/>
            <a:chOff x="97444" y="0"/>
            <a:chExt cx="11269508" cy="2407790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6" y="0"/>
              <a:ext cx="9507616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rstudio.com</a:t>
              </a:r>
              <a:r>
                <a:rPr dirty="0"/>
                <a:t>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1" cy="8271297"/>
            <a:chOff x="0" y="0"/>
            <a:chExt cx="16875039" cy="8271296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5365263" y="6580054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7671365" y="5174964"/>
            <a:ext cx="576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scatter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plot</a:t>
            </a:r>
            <a:r>
              <a:rPr lang="da-DK" dirty="0"/>
              <a:t> 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3236162" y="5132863"/>
            <a:ext cx="397541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geom_col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7671365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1940995" y="5152567"/>
            <a:ext cx="455378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my.data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x.var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    </a:t>
            </a:r>
            <a:r>
              <a:rPr dirty="0"/>
              <a:t>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414720" y="6837790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88522" y="738389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</a:t>
            </a:r>
            <a:r>
              <a:rPr lang="da-DK" dirty="0"/>
              <a:t>)</a:t>
            </a:r>
            <a:r>
              <a:rPr dirty="0"/>
              <a:t>, </a:t>
            </a:r>
            <a:r>
              <a:rPr b="1" dirty="0"/>
              <a:t>color = </a:t>
            </a:r>
            <a:r>
              <a:rPr lang="da-DK" b="1" dirty="0"/>
              <a:t>"</a:t>
            </a:r>
            <a:r>
              <a:rPr b="1" dirty="0"/>
              <a:t>green</a:t>
            </a:r>
            <a:r>
              <a:rPr lang="da-DK" b="1" dirty="0"/>
              <a:t>"</a:t>
            </a:r>
            <a:r>
              <a:rPr dirty="0"/>
              <a:t>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430560" y="736994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(…, </a:t>
            </a:r>
            <a:r>
              <a:rPr b="1" dirty="0"/>
              <a:t>fill = </a:t>
            </a:r>
            <a:r>
              <a:rPr lang="da-DK" b="1" dirty="0" err="1"/>
              <a:t>z.var</a:t>
            </a:r>
            <a:r>
              <a:rPr dirty="0"/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/>
              <a:t>scale_</a:t>
            </a:r>
            <a:r>
              <a:rPr lang="da-DK" dirty="0"/>
              <a:t>*</a:t>
            </a:r>
            <a:r>
              <a:rPr dirty="0"/>
              <a:t>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 dirty="0"/>
              <a:t>ex:</a:t>
            </a:r>
            <a:r>
              <a:rPr dirty="0"/>
              <a:t> </a:t>
            </a:r>
            <a:r>
              <a:rPr dirty="0" err="1"/>
              <a:t>scale_color_manual</a:t>
            </a:r>
            <a:r>
              <a:rPr dirty="0"/>
              <a:t>(values = c(</a:t>
            </a:r>
            <a:r>
              <a:rPr lang="da-DK" dirty="0"/>
              <a:t>"</a:t>
            </a:r>
            <a:r>
              <a:rPr dirty="0"/>
              <a:t>blue</a:t>
            </a:r>
            <a:r>
              <a:rPr lang="da-DK" dirty="0"/>
              <a:t>"</a:t>
            </a:r>
            <a:r>
              <a:rPr dirty="0"/>
              <a:t>, </a:t>
            </a:r>
            <a:r>
              <a:rPr lang="da-DK" dirty="0"/>
              <a:t>"</a:t>
            </a:r>
            <a:r>
              <a:rPr dirty="0"/>
              <a:t>pink</a:t>
            </a:r>
            <a:r>
              <a:rPr lang="da-DK" dirty="0"/>
              <a:t>"</a:t>
            </a:r>
            <a:r>
              <a:rPr dirty="0"/>
              <a:t>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24587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Labels</a:t>
            </a:r>
            <a:r>
              <a:rPr dirty="0"/>
              <a:t>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3446778" y="11226792"/>
            <a:ext cx="401111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theme_bw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 err="1"/>
              <a:t>theme_minimal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theme_dark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theme_</a:t>
            </a:r>
            <a:r>
              <a:rPr lang="da-DK" dirty="0" err="1"/>
              <a:t>classic</a:t>
            </a:r>
            <a:r>
              <a:rPr dirty="0"/>
              <a:t>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11245872" y="9392206"/>
            <a:ext cx="5172462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labs(</a:t>
            </a:r>
            <a:r>
              <a:rPr lang="da-DK" dirty="0" err="1"/>
              <a:t>title</a:t>
            </a:r>
            <a:r>
              <a:rPr lang="da-DK" dirty="0"/>
              <a:t> = ”Title”,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x = ”X label”,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y = ”Y label”)</a:t>
            </a:r>
            <a:endParaRPr dirty="0"/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7457895" y="11791370"/>
            <a:ext cx="105175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lang="da-DK" dirty="0" err="1"/>
              <a:t>theme</a:t>
            </a:r>
            <a:r>
              <a:rPr lang="da-DK" dirty="0"/>
              <a:t>(</a:t>
            </a:r>
            <a:r>
              <a:rPr lang="da-DK" dirty="0" err="1"/>
              <a:t>legend.position</a:t>
            </a:r>
            <a:r>
              <a:rPr lang="da-DK" dirty="0"/>
              <a:t> = *)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* = ”none”, ”top”, ”</a:t>
            </a:r>
            <a:r>
              <a:rPr lang="da-DK" dirty="0" err="1"/>
              <a:t>bottom</a:t>
            </a:r>
            <a:r>
              <a:rPr lang="da-DK" dirty="0"/>
              <a:t>”, ”</a:t>
            </a:r>
            <a:r>
              <a:rPr lang="da-DK" dirty="0" err="1"/>
              <a:t>left</a:t>
            </a:r>
            <a:r>
              <a:rPr lang="da-DK" dirty="0"/>
              <a:t>”, ”</a:t>
            </a:r>
            <a:r>
              <a:rPr lang="da-DK" dirty="0" err="1"/>
              <a:t>rigth</a:t>
            </a:r>
            <a:r>
              <a:rPr lang="da-DK" dirty="0"/>
              <a:t>”</a:t>
            </a:r>
            <a:endParaRPr dirty="0"/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0" y="9654383"/>
            <a:ext cx="846518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scale_fill_grey</a:t>
            </a:r>
            <a:r>
              <a:rPr dirty="0"/>
              <a:t>(start = 0.2, end = 0.8) 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scale_fill_gradient</a:t>
            </a:r>
            <a:r>
              <a:rPr dirty="0"/>
              <a:t>(low="white", high=</a:t>
            </a:r>
            <a:r>
              <a:rPr lang="da-DK" dirty="0"/>
              <a:t>"</a:t>
            </a:r>
            <a:r>
              <a:rPr dirty="0"/>
              <a:t>red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5864" y="11231945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Theme</a:t>
            </a:r>
            <a:r>
              <a:rPr dirty="0"/>
              <a:t>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457895" y="1123124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Text: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4E02-EF64-9BF4-0F5E-C1D85BA2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>
            <a:extLst>
              <a:ext uri="{FF2B5EF4-FFF2-40B4-BE49-F238E27FC236}">
                <a16:creationId xmlns:a16="http://schemas.microsoft.com/office/drawing/2014/main" id="{36CC0E0E-1FC7-7667-65CC-2AEE142AA20A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64556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64556"/>
              </a:solidFill>
            </a:endParaRPr>
          </a:p>
        </p:txBody>
      </p:sp>
      <p:grpSp>
        <p:nvGrpSpPr>
          <p:cNvPr id="1353" name="Group">
            <a:extLst>
              <a:ext uri="{FF2B5EF4-FFF2-40B4-BE49-F238E27FC236}">
                <a16:creationId xmlns:a16="http://schemas.microsoft.com/office/drawing/2014/main" id="{3EACF996-D102-34D1-4505-E90E523D9026}"/>
              </a:ext>
            </a:extLst>
          </p:cNvPr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>
              <a:extLst>
                <a:ext uri="{FF2B5EF4-FFF2-40B4-BE49-F238E27FC236}">
                  <a16:creationId xmlns:a16="http://schemas.microsoft.com/office/drawing/2014/main" id="{65391AF6-DE65-5D32-6820-3BDFD5FA934A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>
              <a:extLst>
                <a:ext uri="{FF2B5EF4-FFF2-40B4-BE49-F238E27FC236}">
                  <a16:creationId xmlns:a16="http://schemas.microsoft.com/office/drawing/2014/main" id="{07D59595-68EE-2C1F-844D-F010D30DDA39}"/>
                </a:ext>
              </a:extLst>
            </p:cNvPr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GGPLOT2</a:t>
              </a:r>
              <a:endParaRPr dirty="0"/>
            </a:p>
          </p:txBody>
        </p:sp>
        <p:sp>
          <p:nvSpPr>
            <p:cNvPr id="1352" name="Line">
              <a:extLst>
                <a:ext uri="{FF2B5EF4-FFF2-40B4-BE49-F238E27FC236}">
                  <a16:creationId xmlns:a16="http://schemas.microsoft.com/office/drawing/2014/main" id="{2E9D1BD3-1900-7C34-5772-DF810C4C79DD}"/>
                </a:ext>
              </a:extLst>
            </p:cNvPr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>
            <a:extLst>
              <a:ext uri="{FF2B5EF4-FFF2-40B4-BE49-F238E27FC236}">
                <a16:creationId xmlns:a16="http://schemas.microsoft.com/office/drawing/2014/main" id="{3BA8BF84-E1BD-D926-F36C-413D2DB87E27}"/>
              </a:ext>
            </a:extLst>
          </p:cNvPr>
          <p:cNvGrpSpPr/>
          <p:nvPr/>
        </p:nvGrpSpPr>
        <p:grpSpPr>
          <a:xfrm>
            <a:off x="1193626" y="3620536"/>
            <a:ext cx="12985616" cy="7314334"/>
            <a:chOff x="0" y="0"/>
            <a:chExt cx="12985614" cy="7314333"/>
          </a:xfrm>
        </p:grpSpPr>
        <p:sp>
          <p:nvSpPr>
            <p:cNvPr id="1354" name="Line 18">
              <a:extLst>
                <a:ext uri="{FF2B5EF4-FFF2-40B4-BE49-F238E27FC236}">
                  <a16:creationId xmlns:a16="http://schemas.microsoft.com/office/drawing/2014/main" id="{92C85477-1082-FCA0-FF87-59A3BA154BAE}"/>
                </a:ext>
              </a:extLst>
            </p:cNvPr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>
              <a:extLst>
                <a:ext uri="{FF2B5EF4-FFF2-40B4-BE49-F238E27FC236}">
                  <a16:creationId xmlns:a16="http://schemas.microsoft.com/office/drawing/2014/main" id="{4376F2FF-91C1-5CC5-D749-E8EF4DFF3DFE}"/>
                </a:ext>
              </a:extLst>
            </p:cNvPr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>
                <a:solidFill>
                  <a:srgbClr val="364556"/>
                </a:solidFill>
              </a:endParaRPr>
            </a:p>
          </p:txBody>
        </p:sp>
        <p:sp>
          <p:nvSpPr>
            <p:cNvPr id="1356" name="Oval 14">
              <a:extLst>
                <a:ext uri="{FF2B5EF4-FFF2-40B4-BE49-F238E27FC236}">
                  <a16:creationId xmlns:a16="http://schemas.microsoft.com/office/drawing/2014/main" id="{71A63F1B-34E6-5149-E5CA-F5D766F742FC}"/>
                </a:ext>
              </a:extLst>
            </p:cNvPr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>
              <a:extLst>
                <a:ext uri="{FF2B5EF4-FFF2-40B4-BE49-F238E27FC236}">
                  <a16:creationId xmlns:a16="http://schemas.microsoft.com/office/drawing/2014/main" id="{018F4848-1D2C-B395-E394-0C2467F7EA4A}"/>
                </a:ext>
              </a:extLst>
            </p:cNvPr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>
              <a:extLst>
                <a:ext uri="{FF2B5EF4-FFF2-40B4-BE49-F238E27FC236}">
                  <a16:creationId xmlns:a16="http://schemas.microsoft.com/office/drawing/2014/main" id="{85435CBA-4CFB-1C6F-69F7-C4A2CCFE2868}"/>
                </a:ext>
              </a:extLst>
            </p:cNvPr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>
              <a:extLst>
                <a:ext uri="{FF2B5EF4-FFF2-40B4-BE49-F238E27FC236}">
                  <a16:creationId xmlns:a16="http://schemas.microsoft.com/office/drawing/2014/main" id="{ADDCE339-B6E2-DBB0-5499-FC1674F3EA38}"/>
                </a:ext>
              </a:extLst>
            </p:cNvPr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>
              <a:extLst>
                <a:ext uri="{FF2B5EF4-FFF2-40B4-BE49-F238E27FC236}">
                  <a16:creationId xmlns:a16="http://schemas.microsoft.com/office/drawing/2014/main" id="{9CF785C0-16D1-7DF0-4E70-EEB6C19C830C}"/>
                </a:ext>
              </a:extLst>
            </p:cNvPr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>
              <a:extLst>
                <a:ext uri="{FF2B5EF4-FFF2-40B4-BE49-F238E27FC236}">
                  <a16:creationId xmlns:a16="http://schemas.microsoft.com/office/drawing/2014/main" id="{9A0C10CF-93AA-8CD0-7356-4520706FC100}"/>
                </a:ext>
              </a:extLst>
            </p:cNvPr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>
              <a:extLst>
                <a:ext uri="{FF2B5EF4-FFF2-40B4-BE49-F238E27FC236}">
                  <a16:creationId xmlns:a16="http://schemas.microsoft.com/office/drawing/2014/main" id="{E3BCD4AD-4E0C-C6C5-E54B-0726C9BA2549}"/>
                </a:ext>
              </a:extLst>
            </p:cNvPr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>
              <a:extLst>
                <a:ext uri="{FF2B5EF4-FFF2-40B4-BE49-F238E27FC236}">
                  <a16:creationId xmlns:a16="http://schemas.microsoft.com/office/drawing/2014/main" id="{0283CD66-3722-D101-C9A7-2CFCD89101B2}"/>
                </a:ext>
              </a:extLst>
            </p:cNvPr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>
              <a:extLst>
                <a:ext uri="{FF2B5EF4-FFF2-40B4-BE49-F238E27FC236}">
                  <a16:creationId xmlns:a16="http://schemas.microsoft.com/office/drawing/2014/main" id="{B148098E-03BF-D67B-C7DE-F94C073997DD}"/>
                </a:ext>
              </a:extLst>
            </p:cNvPr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>
              <a:extLst>
                <a:ext uri="{FF2B5EF4-FFF2-40B4-BE49-F238E27FC236}">
                  <a16:creationId xmlns:a16="http://schemas.microsoft.com/office/drawing/2014/main" id="{9D710BFA-80CC-51BE-0F46-BF811FE43592}"/>
                </a:ext>
              </a:extLst>
            </p:cNvPr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>
              <a:extLst>
                <a:ext uri="{FF2B5EF4-FFF2-40B4-BE49-F238E27FC236}">
                  <a16:creationId xmlns:a16="http://schemas.microsoft.com/office/drawing/2014/main" id="{87B49127-878C-7773-027B-71BAA05C7F3E}"/>
                </a:ext>
              </a:extLst>
            </p:cNvPr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>
              <a:extLst>
                <a:ext uri="{FF2B5EF4-FFF2-40B4-BE49-F238E27FC236}">
                  <a16:creationId xmlns:a16="http://schemas.microsoft.com/office/drawing/2014/main" id="{AADA5226-F8D4-AAAB-2F1F-8A1CD37A488B}"/>
                </a:ext>
              </a:extLst>
            </p:cNvPr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>
              <a:extLst>
                <a:ext uri="{FF2B5EF4-FFF2-40B4-BE49-F238E27FC236}">
                  <a16:creationId xmlns:a16="http://schemas.microsoft.com/office/drawing/2014/main" id="{238D453A-0823-CBD1-13D4-9F70B1DBEF1B}"/>
                </a:ext>
              </a:extLst>
            </p:cNvPr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>
              <a:extLst>
                <a:ext uri="{FF2B5EF4-FFF2-40B4-BE49-F238E27FC236}">
                  <a16:creationId xmlns:a16="http://schemas.microsoft.com/office/drawing/2014/main" id="{F8A5BDF8-7930-1F53-99AB-64E366CEE18D}"/>
                </a:ext>
              </a:extLst>
            </p:cNvPr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>
              <a:extLst>
                <a:ext uri="{FF2B5EF4-FFF2-40B4-BE49-F238E27FC236}">
                  <a16:creationId xmlns:a16="http://schemas.microsoft.com/office/drawing/2014/main" id="{B2AB96DF-B90B-4452-D1C1-DE98C1BA9024}"/>
                </a:ext>
              </a:extLst>
            </p:cNvPr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>
              <a:extLst>
                <a:ext uri="{FF2B5EF4-FFF2-40B4-BE49-F238E27FC236}">
                  <a16:creationId xmlns:a16="http://schemas.microsoft.com/office/drawing/2014/main" id="{A527847C-24AB-6F4B-E9C0-7860B797C34F}"/>
                </a:ext>
              </a:extLst>
            </p:cNvPr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>
              <a:extLst>
                <a:ext uri="{FF2B5EF4-FFF2-40B4-BE49-F238E27FC236}">
                  <a16:creationId xmlns:a16="http://schemas.microsoft.com/office/drawing/2014/main" id="{6FD31D08-E522-32BE-BA68-A9210434AB51}"/>
                </a:ext>
              </a:extLst>
            </p:cNvPr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>
              <a:extLst>
                <a:ext uri="{FF2B5EF4-FFF2-40B4-BE49-F238E27FC236}">
                  <a16:creationId xmlns:a16="http://schemas.microsoft.com/office/drawing/2014/main" id="{82ED7AA7-E5F0-4CA6-91E4-9A7E685CF583}"/>
                </a:ext>
              </a:extLst>
            </p:cNvPr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>
              <a:extLst>
                <a:ext uri="{FF2B5EF4-FFF2-40B4-BE49-F238E27FC236}">
                  <a16:creationId xmlns:a16="http://schemas.microsoft.com/office/drawing/2014/main" id="{2FAFE972-6FFC-2D60-5301-CF5F9C0A63B0}"/>
                </a:ext>
              </a:extLst>
            </p:cNvPr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>
              <a:extLst>
                <a:ext uri="{FF2B5EF4-FFF2-40B4-BE49-F238E27FC236}">
                  <a16:creationId xmlns:a16="http://schemas.microsoft.com/office/drawing/2014/main" id="{D0305773-C292-8AF9-B00C-1ACAC3D0DA48}"/>
                </a:ext>
              </a:extLst>
            </p:cNvPr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>
              <a:extLst>
                <a:ext uri="{FF2B5EF4-FFF2-40B4-BE49-F238E27FC236}">
                  <a16:creationId xmlns:a16="http://schemas.microsoft.com/office/drawing/2014/main" id="{B1C1ECEB-F0E2-BBA1-7D08-2E5BCA0737B0}"/>
                </a:ext>
              </a:extLst>
            </p:cNvPr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>
              <a:extLst>
                <a:ext uri="{FF2B5EF4-FFF2-40B4-BE49-F238E27FC236}">
                  <a16:creationId xmlns:a16="http://schemas.microsoft.com/office/drawing/2014/main" id="{F48386FA-1854-695F-A523-9D5F0DF3BD3D}"/>
                </a:ext>
              </a:extLst>
            </p:cNvPr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>
              <a:extLst>
                <a:ext uri="{FF2B5EF4-FFF2-40B4-BE49-F238E27FC236}">
                  <a16:creationId xmlns:a16="http://schemas.microsoft.com/office/drawing/2014/main" id="{4B8C5A6B-100E-BDB4-6DFD-D6C2F9B78480}"/>
                </a:ext>
              </a:extLst>
            </p:cNvPr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>
              <a:extLst>
                <a:ext uri="{FF2B5EF4-FFF2-40B4-BE49-F238E27FC236}">
                  <a16:creationId xmlns:a16="http://schemas.microsoft.com/office/drawing/2014/main" id="{CE586B93-4858-E6F9-5667-9E0F4D28F845}"/>
                </a:ext>
              </a:extLst>
            </p:cNvPr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>
              <a:extLst>
                <a:ext uri="{FF2B5EF4-FFF2-40B4-BE49-F238E27FC236}">
                  <a16:creationId xmlns:a16="http://schemas.microsoft.com/office/drawing/2014/main" id="{ECF98BE8-243B-5B65-5EC2-7B9C1AE69855}"/>
                </a:ext>
              </a:extLst>
            </p:cNvPr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>
              <a:extLst>
                <a:ext uri="{FF2B5EF4-FFF2-40B4-BE49-F238E27FC236}">
                  <a16:creationId xmlns:a16="http://schemas.microsoft.com/office/drawing/2014/main" id="{D8FB7221-F20E-F43F-FB8F-4A4392A35CDE}"/>
                </a:ext>
              </a:extLst>
            </p:cNvPr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>
              <a:extLst>
                <a:ext uri="{FF2B5EF4-FFF2-40B4-BE49-F238E27FC236}">
                  <a16:creationId xmlns:a16="http://schemas.microsoft.com/office/drawing/2014/main" id="{988E4B6C-746C-B3AA-EA94-024C0ADCB1A7}"/>
                </a:ext>
              </a:extLst>
            </p:cNvPr>
            <p:cNvSpPr txBox="1"/>
            <p:nvPr/>
          </p:nvSpPr>
          <p:spPr>
            <a:xfrm>
              <a:off x="7248427" y="256976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1</a:t>
              </a:r>
            </a:p>
          </p:txBody>
        </p:sp>
        <p:sp>
          <p:nvSpPr>
            <p:cNvPr id="1383" name="2">
              <a:extLst>
                <a:ext uri="{FF2B5EF4-FFF2-40B4-BE49-F238E27FC236}">
                  <a16:creationId xmlns:a16="http://schemas.microsoft.com/office/drawing/2014/main" id="{7B38FFF5-63D4-D66B-045D-951064D9186A}"/>
                </a:ext>
              </a:extLst>
            </p:cNvPr>
            <p:cNvSpPr txBox="1"/>
            <p:nvPr/>
          </p:nvSpPr>
          <p:spPr>
            <a:xfrm>
              <a:off x="9325305" y="156480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1384" name="3">
              <a:extLst>
                <a:ext uri="{FF2B5EF4-FFF2-40B4-BE49-F238E27FC236}">
                  <a16:creationId xmlns:a16="http://schemas.microsoft.com/office/drawing/2014/main" id="{BED4B603-9971-BBFE-E2C4-64159862118A}"/>
                </a:ext>
              </a:extLst>
            </p:cNvPr>
            <p:cNvSpPr txBox="1"/>
            <p:nvPr/>
          </p:nvSpPr>
          <p:spPr>
            <a:xfrm>
              <a:off x="11868140" y="2934639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1385" name="4">
              <a:extLst>
                <a:ext uri="{FF2B5EF4-FFF2-40B4-BE49-F238E27FC236}">
                  <a16:creationId xmlns:a16="http://schemas.microsoft.com/office/drawing/2014/main" id="{07F7990D-A931-5EAA-435C-71D16A3F8EB6}"/>
                </a:ext>
              </a:extLst>
            </p:cNvPr>
            <p:cNvSpPr txBox="1"/>
            <p:nvPr/>
          </p:nvSpPr>
          <p:spPr>
            <a:xfrm>
              <a:off x="9766937" y="4617688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4</a:t>
              </a:r>
            </a:p>
          </p:txBody>
        </p:sp>
        <p:sp>
          <p:nvSpPr>
            <p:cNvPr id="1386" name="5">
              <a:extLst>
                <a:ext uri="{FF2B5EF4-FFF2-40B4-BE49-F238E27FC236}">
                  <a16:creationId xmlns:a16="http://schemas.microsoft.com/office/drawing/2014/main" id="{6077D56E-6505-13BF-C636-A6D20B352878}"/>
                </a:ext>
              </a:extLst>
            </p:cNvPr>
            <p:cNvSpPr txBox="1"/>
            <p:nvPr/>
          </p:nvSpPr>
          <p:spPr>
            <a:xfrm>
              <a:off x="7503751" y="5909379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5</a:t>
              </a:r>
            </a:p>
          </p:txBody>
        </p:sp>
        <p:sp>
          <p:nvSpPr>
            <p:cNvPr id="1387" name="Oval 23">
              <a:extLst>
                <a:ext uri="{FF2B5EF4-FFF2-40B4-BE49-F238E27FC236}">
                  <a16:creationId xmlns:a16="http://schemas.microsoft.com/office/drawing/2014/main" id="{4597E0E7-CAC5-2256-7EEA-76C1426B1BE4}"/>
                </a:ext>
              </a:extLst>
            </p:cNvPr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>
              <a:extLst>
                <a:ext uri="{FF2B5EF4-FFF2-40B4-BE49-F238E27FC236}">
                  <a16:creationId xmlns:a16="http://schemas.microsoft.com/office/drawing/2014/main" id="{0C1A152F-F816-3853-81AC-6A43D35063A7}"/>
                </a:ext>
              </a:extLst>
            </p:cNvPr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>
              <a:extLst>
                <a:ext uri="{FF2B5EF4-FFF2-40B4-BE49-F238E27FC236}">
                  <a16:creationId xmlns:a16="http://schemas.microsoft.com/office/drawing/2014/main" id="{B9517B3F-FC6A-DF7D-E981-78DA5056AE39}"/>
                </a:ext>
              </a:extLst>
            </p:cNvPr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>
              <a:extLst>
                <a:ext uri="{FF2B5EF4-FFF2-40B4-BE49-F238E27FC236}">
                  <a16:creationId xmlns:a16="http://schemas.microsoft.com/office/drawing/2014/main" id="{2B2C08BC-098E-48F9-F449-738BF47E0241}"/>
                </a:ext>
              </a:extLst>
            </p:cNvPr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>
              <a:extLst>
                <a:ext uri="{FF2B5EF4-FFF2-40B4-BE49-F238E27FC236}">
                  <a16:creationId xmlns:a16="http://schemas.microsoft.com/office/drawing/2014/main" id="{55B92E18-C6F4-FD0D-BA07-4A0E92DFF4DE}"/>
                </a:ext>
              </a:extLst>
            </p:cNvPr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>
              <a:extLst>
                <a:ext uri="{FF2B5EF4-FFF2-40B4-BE49-F238E27FC236}">
                  <a16:creationId xmlns:a16="http://schemas.microsoft.com/office/drawing/2014/main" id="{0C2D9098-DB97-B7DE-1A2E-FBCC115DD912}"/>
                </a:ext>
              </a:extLst>
            </p:cNvPr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>
              <a:extLst>
                <a:ext uri="{FF2B5EF4-FFF2-40B4-BE49-F238E27FC236}">
                  <a16:creationId xmlns:a16="http://schemas.microsoft.com/office/drawing/2014/main" id="{480B5F82-DC8A-A9BD-D94B-645A4491175F}"/>
                </a:ext>
              </a:extLst>
            </p:cNvPr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>
              <a:extLst>
                <a:ext uri="{FF2B5EF4-FFF2-40B4-BE49-F238E27FC236}">
                  <a16:creationId xmlns:a16="http://schemas.microsoft.com/office/drawing/2014/main" id="{83A2808C-D635-9D64-497D-C1CC0A3F5ED8}"/>
                </a:ext>
              </a:extLst>
            </p:cNvPr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>
              <a:extLst>
                <a:ext uri="{FF2B5EF4-FFF2-40B4-BE49-F238E27FC236}">
                  <a16:creationId xmlns:a16="http://schemas.microsoft.com/office/drawing/2014/main" id="{E325A0CB-1BE3-3CC9-FADE-70E00378BD2A}"/>
                </a:ext>
              </a:extLst>
            </p:cNvPr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>
              <a:extLst>
                <a:ext uri="{FF2B5EF4-FFF2-40B4-BE49-F238E27FC236}">
                  <a16:creationId xmlns:a16="http://schemas.microsoft.com/office/drawing/2014/main" id="{98A2A8B9-C44D-0E42-A275-E369A2E561C6}"/>
                </a:ext>
              </a:extLst>
            </p:cNvPr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>
              <a:extLst>
                <a:ext uri="{FF2B5EF4-FFF2-40B4-BE49-F238E27FC236}">
                  <a16:creationId xmlns:a16="http://schemas.microsoft.com/office/drawing/2014/main" id="{DD430DD0-6776-7CD8-C1CC-674C2F0E395E}"/>
                </a:ext>
              </a:extLst>
            </p:cNvPr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>
              <a:extLst>
                <a:ext uri="{FF2B5EF4-FFF2-40B4-BE49-F238E27FC236}">
                  <a16:creationId xmlns:a16="http://schemas.microsoft.com/office/drawing/2014/main" id="{88F256A3-8ABF-E0D8-6A3E-9F9674E32929}"/>
                </a:ext>
              </a:extLst>
            </p:cNvPr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7" name="26">
            <a:extLst>
              <a:ext uri="{FF2B5EF4-FFF2-40B4-BE49-F238E27FC236}">
                <a16:creationId xmlns:a16="http://schemas.microsoft.com/office/drawing/2014/main" id="{466BA77E-ADBE-BEFC-8A2D-0510449339C7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1C0B4E25-A11B-5AA0-0093-38C408B3B34B}"/>
              </a:ext>
            </a:extLst>
          </p:cNvPr>
          <p:cNvSpPr/>
          <p:nvPr/>
        </p:nvSpPr>
        <p:spPr>
          <a:xfrm>
            <a:off x="13780517" y="8855842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5CB26660-732B-51C7-D3B6-2392174A85F0}"/>
              </a:ext>
            </a:extLst>
          </p:cNvPr>
          <p:cNvSpPr/>
          <p:nvPr/>
        </p:nvSpPr>
        <p:spPr>
          <a:xfrm>
            <a:off x="13780517" y="929561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188D0B86-7660-D054-1EF8-33483C727800}"/>
              </a:ext>
            </a:extLst>
          </p:cNvPr>
          <p:cNvSpPr/>
          <p:nvPr/>
        </p:nvSpPr>
        <p:spPr>
          <a:xfrm>
            <a:off x="13780517" y="9756843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8AFE8B3-6DB3-3089-D0A1-9010C02C4B31}"/>
              </a:ext>
            </a:extLst>
          </p:cNvPr>
          <p:cNvSpPr/>
          <p:nvPr/>
        </p:nvSpPr>
        <p:spPr>
          <a:xfrm>
            <a:off x="13780517" y="1021605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ggplot2…">
            <a:extLst>
              <a:ext uri="{FF2B5EF4-FFF2-40B4-BE49-F238E27FC236}">
                <a16:creationId xmlns:a16="http://schemas.microsoft.com/office/drawing/2014/main" id="{D0090189-02B9-98A3-A1E5-6322B5FD5025}"/>
              </a:ext>
            </a:extLst>
          </p:cNvPr>
          <p:cNvSpPr txBox="1"/>
          <p:nvPr/>
        </p:nvSpPr>
        <p:spPr>
          <a:xfrm>
            <a:off x="13099257" y="8220077"/>
            <a:ext cx="2891418" cy="32131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Boxplot</a:t>
            </a:r>
            <a:endParaRPr lang="da-DK" dirty="0"/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8FD7225-6F26-8B5C-C61F-4D54D0D5031A}"/>
              </a:ext>
            </a:extLst>
          </p:cNvPr>
          <p:cNvSpPr/>
          <p:nvPr/>
        </p:nvSpPr>
        <p:spPr>
          <a:xfrm>
            <a:off x="12809113" y="8534722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3ACB2E77-D7E7-A8D6-BB17-05C4F5CFB884}"/>
              </a:ext>
            </a:extLst>
          </p:cNvPr>
          <p:cNvSpPr/>
          <p:nvPr/>
        </p:nvSpPr>
        <p:spPr>
          <a:xfrm>
            <a:off x="12809113" y="10656268"/>
            <a:ext cx="155496" cy="155493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1" name="Oval 23">
            <a:extLst>
              <a:ext uri="{FF2B5EF4-FFF2-40B4-BE49-F238E27FC236}">
                <a16:creationId xmlns:a16="http://schemas.microsoft.com/office/drawing/2014/main" id="{808FC1AA-500F-18AC-ECE0-92FF53D6BC3B}"/>
              </a:ext>
            </a:extLst>
          </p:cNvPr>
          <p:cNvSpPr/>
          <p:nvPr/>
        </p:nvSpPr>
        <p:spPr>
          <a:xfrm>
            <a:off x="12809113" y="11123797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656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73340" y="1275744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</a:t>
              </a:r>
              <a:r>
                <a:rPr dirty="0"/>
                <a:t>(), </a:t>
              </a:r>
              <a:r>
                <a:rPr dirty="0" err="1"/>
                <a:t>glm</a:t>
              </a:r>
              <a:r>
                <a:rPr dirty="0"/>
                <a:t>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lmer</a:t>
              </a:r>
              <a:r>
                <a:rPr dirty="0"/>
                <a:t>(), </a:t>
              </a:r>
              <a:r>
                <a:rPr dirty="0" err="1"/>
                <a:t>glmer</a:t>
              </a:r>
              <a:r>
                <a:rPr dirty="0"/>
                <a:t>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nls</a:t>
              </a:r>
              <a:r>
                <a:rPr dirty="0"/>
                <a:t>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60" cy="3280419"/>
            <a:chOff x="0" y="0"/>
            <a:chExt cx="4957458" cy="3280418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27799" y="1182528"/>
              <a:ext cx="4144289" cy="2097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dirty="0"/>
                <a:t>summary(), </a:t>
              </a:r>
              <a:r>
                <a:rPr dirty="0" err="1"/>
                <a:t>anova</a:t>
              </a:r>
              <a:r>
                <a:rPr dirty="0"/>
                <a:t>(), </a:t>
              </a:r>
              <a:r>
                <a:rPr dirty="0" err="1"/>
                <a:t>confint</a:t>
              </a:r>
              <a:r>
                <a:rPr dirty="0"/>
                <a:t>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3025174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A244E-3E2A-0082-AE60-39144331E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4EC92557-A51E-8448-BEBC-D5CFED1C22E7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7747334E-6D87-6D1B-E1E2-8A04101A0A87}"/>
              </a:ext>
            </a:extLst>
          </p:cNvPr>
          <p:cNvGrpSpPr/>
          <p:nvPr/>
        </p:nvGrpSpPr>
        <p:grpSpPr>
          <a:xfrm>
            <a:off x="3906382" y="1337704"/>
            <a:ext cx="16558534" cy="3716297"/>
            <a:chOff x="-1203197" y="237250"/>
            <a:chExt cx="16558533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465D8469-7D96-510B-4311-AAE21AC815CD}"/>
                </a:ext>
              </a:extLst>
            </p:cNvPr>
            <p:cNvSpPr txBox="1"/>
            <p:nvPr/>
          </p:nvSpPr>
          <p:spPr>
            <a:xfrm>
              <a:off x="-1203197" y="894542"/>
              <a:ext cx="16558533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4 – APPLIED STATS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403301DE-17CE-5894-97A6-8233A5F2F769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F94D9443-18EF-8556-85FD-83703ABE2FD4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B4FA95B5-1491-08E8-29F2-EEB1ADC83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1913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4</a:t>
              </a:r>
              <a:endParaRPr b="1" dirty="0"/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15966" y="3254444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94186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61061" y="5702910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90659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67539" y="8240715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3090488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3223"/>
            <a:ext cx="9739346" cy="3659735"/>
            <a:chOff x="0" y="66668"/>
            <a:chExt cx="9739345" cy="3659734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897706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 dirty="0"/>
                <a:t>FROM 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1418941" y="66668"/>
              <a:ext cx="5011356" cy="649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924393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3090488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0" y="-1"/>
            <a:ext cx="24371300" cy="403380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BIOINFORMATICS IN </a:t>
              </a:r>
              <a:r>
                <a:rPr b="1" dirty="0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4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694782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5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6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49" y="4705970"/>
            <a:ext cx="60527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D629D-552B-AE97-16DD-1D86AC88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>
            <a:extLst>
              <a:ext uri="{FF2B5EF4-FFF2-40B4-BE49-F238E27FC236}">
                <a16:creationId xmlns:a16="http://schemas.microsoft.com/office/drawing/2014/main" id="{439B78F3-4961-21E6-1021-64A66AEBCD2F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>
            <a:extLst>
              <a:ext uri="{FF2B5EF4-FFF2-40B4-BE49-F238E27FC236}">
                <a16:creationId xmlns:a16="http://schemas.microsoft.com/office/drawing/2014/main" id="{8323E3E2-0B5D-4C34-7134-00EAEF35770F}"/>
              </a:ext>
            </a:extLst>
          </p:cNvPr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>
              <a:extLst>
                <a:ext uri="{FF2B5EF4-FFF2-40B4-BE49-F238E27FC236}">
                  <a16:creationId xmlns:a16="http://schemas.microsoft.com/office/drawing/2014/main" id="{666A2C59-D707-C953-424A-95CE1CA3C164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5</a:t>
              </a:r>
              <a:endParaRPr b="1" dirty="0"/>
            </a:p>
          </p:txBody>
        </p:sp>
        <p:sp>
          <p:nvSpPr>
            <p:cNvPr id="1937" name="Statistics in R">
              <a:extLst>
                <a:ext uri="{FF2B5EF4-FFF2-40B4-BE49-F238E27FC236}">
                  <a16:creationId xmlns:a16="http://schemas.microsoft.com/office/drawing/2014/main" id="{01848A0F-E47C-024C-377E-719000DE6356}"/>
                </a:ext>
              </a:extLst>
            </p:cNvPr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>
              <a:extLst>
                <a:ext uri="{FF2B5EF4-FFF2-40B4-BE49-F238E27FC236}">
                  <a16:creationId xmlns:a16="http://schemas.microsoft.com/office/drawing/2014/main" id="{E19EB317-3A89-106E-6405-8F2DD417C82C}"/>
                </a:ext>
              </a:extLst>
            </p:cNvPr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>
            <a:extLst>
              <a:ext uri="{FF2B5EF4-FFF2-40B4-BE49-F238E27FC236}">
                <a16:creationId xmlns:a16="http://schemas.microsoft.com/office/drawing/2014/main" id="{784827C3-CFC2-44A9-C399-41FBAE44974D}"/>
              </a:ext>
            </a:extLst>
          </p:cNvPr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>
            <a:extLst>
              <a:ext uri="{FF2B5EF4-FFF2-40B4-BE49-F238E27FC236}">
                <a16:creationId xmlns:a16="http://schemas.microsoft.com/office/drawing/2014/main" id="{C86E4F96-E644-400D-157B-4FBFC5051987}"/>
              </a:ext>
            </a:extLst>
          </p:cNvPr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>
            <a:extLst>
              <a:ext uri="{FF2B5EF4-FFF2-40B4-BE49-F238E27FC236}">
                <a16:creationId xmlns:a16="http://schemas.microsoft.com/office/drawing/2014/main" id="{587F9CEA-2D70-3056-5578-FDFE02B0C56D}"/>
              </a:ext>
            </a:extLst>
          </p:cNvPr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>
            <a:extLst>
              <a:ext uri="{FF2B5EF4-FFF2-40B4-BE49-F238E27FC236}">
                <a16:creationId xmlns:a16="http://schemas.microsoft.com/office/drawing/2014/main" id="{D241F16D-5694-2AAB-999D-76946D729258}"/>
              </a:ext>
            </a:extLst>
          </p:cNvPr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>
            <a:extLst>
              <a:ext uri="{FF2B5EF4-FFF2-40B4-BE49-F238E27FC236}">
                <a16:creationId xmlns:a16="http://schemas.microsoft.com/office/drawing/2014/main" id="{8653E7A4-DBC9-3464-CB15-0D3DBE3B3A79}"/>
              </a:ext>
            </a:extLst>
          </p:cNvPr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>
            <a:extLst>
              <a:ext uri="{FF2B5EF4-FFF2-40B4-BE49-F238E27FC236}">
                <a16:creationId xmlns:a16="http://schemas.microsoft.com/office/drawing/2014/main" id="{BFCB2141-A1A4-CD2D-CB5F-F49B9193ABD1}"/>
              </a:ext>
            </a:extLst>
          </p:cNvPr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>
            <a:extLst>
              <a:ext uri="{FF2B5EF4-FFF2-40B4-BE49-F238E27FC236}">
                <a16:creationId xmlns:a16="http://schemas.microsoft.com/office/drawing/2014/main" id="{B8389C8C-F4B3-1B5F-8456-C153EBBB3556}"/>
              </a:ext>
            </a:extLst>
          </p:cNvPr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>
            <a:extLst>
              <a:ext uri="{FF2B5EF4-FFF2-40B4-BE49-F238E27FC236}">
                <a16:creationId xmlns:a16="http://schemas.microsoft.com/office/drawing/2014/main" id="{AFFE250C-401B-35E0-107B-4E749E708947}"/>
              </a:ext>
            </a:extLst>
          </p:cNvPr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>
            <a:extLst>
              <a:ext uri="{FF2B5EF4-FFF2-40B4-BE49-F238E27FC236}">
                <a16:creationId xmlns:a16="http://schemas.microsoft.com/office/drawing/2014/main" id="{BEEE7A80-59AF-EB7D-4FAF-24FDCDAE09EF}"/>
              </a:ext>
            </a:extLst>
          </p:cNvPr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>
            <a:extLst>
              <a:ext uri="{FF2B5EF4-FFF2-40B4-BE49-F238E27FC236}">
                <a16:creationId xmlns:a16="http://schemas.microsoft.com/office/drawing/2014/main" id="{007B6FBD-FD40-E2AF-FA70-1CD2429996ED}"/>
              </a:ext>
            </a:extLst>
          </p:cNvPr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>
            <a:extLst>
              <a:ext uri="{FF2B5EF4-FFF2-40B4-BE49-F238E27FC236}">
                <a16:creationId xmlns:a16="http://schemas.microsoft.com/office/drawing/2014/main" id="{F55E780B-3D03-5AB2-4F57-BED1820FBB15}"/>
              </a:ext>
            </a:extLst>
          </p:cNvPr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>
            <a:extLst>
              <a:ext uri="{FF2B5EF4-FFF2-40B4-BE49-F238E27FC236}">
                <a16:creationId xmlns:a16="http://schemas.microsoft.com/office/drawing/2014/main" id="{A2129F78-0253-C681-FD63-D96B64C731E6}"/>
              </a:ext>
            </a:extLst>
          </p:cNvPr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>
            <a:extLst>
              <a:ext uri="{FF2B5EF4-FFF2-40B4-BE49-F238E27FC236}">
                <a16:creationId xmlns:a16="http://schemas.microsoft.com/office/drawing/2014/main" id="{86C0E4E0-86FD-9490-5F91-ADA058105604}"/>
              </a:ext>
            </a:extLst>
          </p:cNvPr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>
            <a:extLst>
              <a:ext uri="{FF2B5EF4-FFF2-40B4-BE49-F238E27FC236}">
                <a16:creationId xmlns:a16="http://schemas.microsoft.com/office/drawing/2014/main" id="{117E3106-60C8-B705-6A0F-8F8CC280658D}"/>
              </a:ext>
            </a:extLst>
          </p:cNvPr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>
            <a:extLst>
              <a:ext uri="{FF2B5EF4-FFF2-40B4-BE49-F238E27FC236}">
                <a16:creationId xmlns:a16="http://schemas.microsoft.com/office/drawing/2014/main" id="{BD1B41E6-B259-05A3-6268-F1FE5AB0559E}"/>
              </a:ext>
            </a:extLst>
          </p:cNvPr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>
            <a:extLst>
              <a:ext uri="{FF2B5EF4-FFF2-40B4-BE49-F238E27FC236}">
                <a16:creationId xmlns:a16="http://schemas.microsoft.com/office/drawing/2014/main" id="{5F5C53A3-067D-F4C0-6577-4275B1F517F4}"/>
              </a:ext>
            </a:extLst>
          </p:cNvPr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>
            <a:extLst>
              <a:ext uri="{FF2B5EF4-FFF2-40B4-BE49-F238E27FC236}">
                <a16:creationId xmlns:a16="http://schemas.microsoft.com/office/drawing/2014/main" id="{60AB6388-D3D6-A02C-41D6-996F729D792E}"/>
              </a:ext>
            </a:extLst>
          </p:cNvPr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>
            <a:extLst>
              <a:ext uri="{FF2B5EF4-FFF2-40B4-BE49-F238E27FC236}">
                <a16:creationId xmlns:a16="http://schemas.microsoft.com/office/drawing/2014/main" id="{7AA8FF88-3121-D6E5-D6FF-B5F098ED8772}"/>
              </a:ext>
            </a:extLst>
          </p:cNvPr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>
            <a:extLst>
              <a:ext uri="{FF2B5EF4-FFF2-40B4-BE49-F238E27FC236}">
                <a16:creationId xmlns:a16="http://schemas.microsoft.com/office/drawing/2014/main" id="{85AD66E7-9B4F-C723-075B-773650CF61D0}"/>
              </a:ext>
            </a:extLst>
          </p:cNvPr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>
            <a:extLst>
              <a:ext uri="{FF2B5EF4-FFF2-40B4-BE49-F238E27FC236}">
                <a16:creationId xmlns:a16="http://schemas.microsoft.com/office/drawing/2014/main" id="{75ED5076-1D3B-3468-DE97-0A71632D5482}"/>
              </a:ext>
            </a:extLst>
          </p:cNvPr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>
            <a:extLst>
              <a:ext uri="{FF2B5EF4-FFF2-40B4-BE49-F238E27FC236}">
                <a16:creationId xmlns:a16="http://schemas.microsoft.com/office/drawing/2014/main" id="{C832491F-5396-69EB-8400-75EA791D800A}"/>
              </a:ext>
            </a:extLst>
          </p:cNvPr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>
            <a:extLst>
              <a:ext uri="{FF2B5EF4-FFF2-40B4-BE49-F238E27FC236}">
                <a16:creationId xmlns:a16="http://schemas.microsoft.com/office/drawing/2014/main" id="{50B711E1-DC3D-C662-263E-DB54A618711D}"/>
              </a:ext>
            </a:extLst>
          </p:cNvPr>
          <p:cNvSpPr txBox="1"/>
          <p:nvPr/>
        </p:nvSpPr>
        <p:spPr>
          <a:xfrm>
            <a:off x="10533895" y="3236515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>
            <a:extLst>
              <a:ext uri="{FF2B5EF4-FFF2-40B4-BE49-F238E27FC236}">
                <a16:creationId xmlns:a16="http://schemas.microsoft.com/office/drawing/2014/main" id="{52A049D5-9A69-BA32-888A-346A0FA0E918}"/>
              </a:ext>
            </a:extLst>
          </p:cNvPr>
          <p:cNvSpPr txBox="1"/>
          <p:nvPr/>
        </p:nvSpPr>
        <p:spPr>
          <a:xfrm>
            <a:off x="12895392" y="4641571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>
            <a:extLst>
              <a:ext uri="{FF2B5EF4-FFF2-40B4-BE49-F238E27FC236}">
                <a16:creationId xmlns:a16="http://schemas.microsoft.com/office/drawing/2014/main" id="{4173185C-C202-1E5C-99F6-511868B641C8}"/>
              </a:ext>
            </a:extLst>
          </p:cNvPr>
          <p:cNvSpPr txBox="1"/>
          <p:nvPr/>
        </p:nvSpPr>
        <p:spPr>
          <a:xfrm>
            <a:off x="10175789" y="571443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>
            <a:extLst>
              <a:ext uri="{FF2B5EF4-FFF2-40B4-BE49-F238E27FC236}">
                <a16:creationId xmlns:a16="http://schemas.microsoft.com/office/drawing/2014/main" id="{F2BBF872-76A3-32D4-AF9C-2154AA28598C}"/>
              </a:ext>
            </a:extLst>
          </p:cNvPr>
          <p:cNvSpPr txBox="1"/>
          <p:nvPr/>
        </p:nvSpPr>
        <p:spPr>
          <a:xfrm>
            <a:off x="11606472" y="7184257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>
            <a:extLst>
              <a:ext uri="{FF2B5EF4-FFF2-40B4-BE49-F238E27FC236}">
                <a16:creationId xmlns:a16="http://schemas.microsoft.com/office/drawing/2014/main" id="{4C2EBC04-420E-FBE9-42BD-BE1D71816C3F}"/>
              </a:ext>
            </a:extLst>
          </p:cNvPr>
          <p:cNvSpPr txBox="1"/>
          <p:nvPr/>
        </p:nvSpPr>
        <p:spPr>
          <a:xfrm>
            <a:off x="13882267" y="8252242"/>
            <a:ext cx="567761" cy="129679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>
            <a:extLst>
              <a:ext uri="{FF2B5EF4-FFF2-40B4-BE49-F238E27FC236}">
                <a16:creationId xmlns:a16="http://schemas.microsoft.com/office/drawing/2014/main" id="{AFA47D23-8189-941A-6F33-111AFB6283B2}"/>
              </a:ext>
            </a:extLst>
          </p:cNvPr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>
            <a:extLst>
              <a:ext uri="{FF2B5EF4-FFF2-40B4-BE49-F238E27FC236}">
                <a16:creationId xmlns:a16="http://schemas.microsoft.com/office/drawing/2014/main" id="{1CFCD6FD-8D78-B7F9-53B5-15C849CDE291}"/>
              </a:ext>
            </a:extLst>
          </p:cNvPr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>
            <a:extLst>
              <a:ext uri="{FF2B5EF4-FFF2-40B4-BE49-F238E27FC236}">
                <a16:creationId xmlns:a16="http://schemas.microsoft.com/office/drawing/2014/main" id="{07539E4D-DE5E-EC98-5E5D-0F4FCA91EDF2}"/>
              </a:ext>
            </a:extLst>
          </p:cNvPr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>
            <a:extLst>
              <a:ext uri="{FF2B5EF4-FFF2-40B4-BE49-F238E27FC236}">
                <a16:creationId xmlns:a16="http://schemas.microsoft.com/office/drawing/2014/main" id="{AB2CA87A-DA7D-C7C0-7C61-556BCD76959B}"/>
              </a:ext>
            </a:extLst>
          </p:cNvPr>
          <p:cNvGrpSpPr/>
          <p:nvPr/>
        </p:nvGrpSpPr>
        <p:grpSpPr>
          <a:xfrm>
            <a:off x="1103372" y="4977684"/>
            <a:ext cx="4393054" cy="2587092"/>
            <a:chOff x="0" y="0"/>
            <a:chExt cx="4393053" cy="2587091"/>
          </a:xfrm>
        </p:grpSpPr>
        <p:sp>
          <p:nvSpPr>
            <p:cNvPr id="1971" name="Freeform 395">
              <a:extLst>
                <a:ext uri="{FF2B5EF4-FFF2-40B4-BE49-F238E27FC236}">
                  <a16:creationId xmlns:a16="http://schemas.microsoft.com/office/drawing/2014/main" id="{584FEB9D-6931-21D8-5D34-7E81817C406F}"/>
                </a:ext>
              </a:extLst>
            </p:cNvPr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>
              <a:extLst>
                <a:ext uri="{FF2B5EF4-FFF2-40B4-BE49-F238E27FC236}">
                  <a16:creationId xmlns:a16="http://schemas.microsoft.com/office/drawing/2014/main" id="{CD7594CE-78C6-9294-24A7-CC1A904790C0}"/>
                </a:ext>
              </a:extLst>
            </p:cNvPr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1973" name="Rectangle 397">
              <a:extLst>
                <a:ext uri="{FF2B5EF4-FFF2-40B4-BE49-F238E27FC236}">
                  <a16:creationId xmlns:a16="http://schemas.microsoft.com/office/drawing/2014/main" id="{5F67464E-40F3-6F17-C45A-142E3E8C1E59}"/>
                </a:ext>
              </a:extLst>
            </p:cNvPr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>
              <a:extLst>
                <a:ext uri="{FF2B5EF4-FFF2-40B4-BE49-F238E27FC236}">
                  <a16:creationId xmlns:a16="http://schemas.microsoft.com/office/drawing/2014/main" id="{47485616-C258-8815-4F30-22EF8DAA2231}"/>
                </a:ext>
              </a:extLst>
            </p:cNvPr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>
              <a:extLst>
                <a:ext uri="{FF2B5EF4-FFF2-40B4-BE49-F238E27FC236}">
                  <a16:creationId xmlns:a16="http://schemas.microsoft.com/office/drawing/2014/main" id="{6D8504E3-4E67-1F34-2E3E-AF413AB82210}"/>
                </a:ext>
              </a:extLst>
            </p:cNvPr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>
              <a:extLst>
                <a:ext uri="{FF2B5EF4-FFF2-40B4-BE49-F238E27FC236}">
                  <a16:creationId xmlns:a16="http://schemas.microsoft.com/office/drawing/2014/main" id="{55DA3E7D-AB3F-1419-170A-474CC2940619}"/>
                </a:ext>
              </a:extLst>
            </p:cNvPr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>
              <a:extLst>
                <a:ext uri="{FF2B5EF4-FFF2-40B4-BE49-F238E27FC236}">
                  <a16:creationId xmlns:a16="http://schemas.microsoft.com/office/drawing/2014/main" id="{97019921-B41E-ACD1-084E-7CCD577F6351}"/>
                </a:ext>
              </a:extLst>
            </p:cNvPr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>
              <a:extLst>
                <a:ext uri="{FF2B5EF4-FFF2-40B4-BE49-F238E27FC236}">
                  <a16:creationId xmlns:a16="http://schemas.microsoft.com/office/drawing/2014/main" id="{CC6267D3-BC75-1C04-0A8A-6DED0AF94D02}"/>
                </a:ext>
              </a:extLst>
            </p:cNvPr>
            <p:cNvSpPr txBox="1"/>
            <p:nvPr/>
          </p:nvSpPr>
          <p:spPr>
            <a:xfrm>
              <a:off x="1293033" y="805900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R</a:t>
              </a:r>
            </a:p>
          </p:txBody>
        </p:sp>
        <p:sp>
          <p:nvSpPr>
            <p:cNvPr id="1979" name="Studio">
              <a:extLst>
                <a:ext uri="{FF2B5EF4-FFF2-40B4-BE49-F238E27FC236}">
                  <a16:creationId xmlns:a16="http://schemas.microsoft.com/office/drawing/2014/main" id="{319FE5AD-3A7D-A25A-B201-A8FAB4D4CF11}"/>
                </a:ext>
              </a:extLst>
            </p:cNvPr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>
                  <a:solidFill>
                    <a:srgbClr val="48465A"/>
                  </a:solidFill>
                </a:rPr>
                <a:t>Studio</a:t>
              </a:r>
            </a:p>
          </p:txBody>
        </p:sp>
      </p:grpSp>
      <p:grpSp>
        <p:nvGrpSpPr>
          <p:cNvPr id="1988" name="Group">
            <a:extLst>
              <a:ext uri="{FF2B5EF4-FFF2-40B4-BE49-F238E27FC236}">
                <a16:creationId xmlns:a16="http://schemas.microsoft.com/office/drawing/2014/main" id="{A5DF608A-0618-BE6C-A03C-B4D725B6B5C1}"/>
              </a:ext>
            </a:extLst>
          </p:cNvPr>
          <p:cNvGrpSpPr/>
          <p:nvPr/>
        </p:nvGrpSpPr>
        <p:grpSpPr>
          <a:xfrm>
            <a:off x="9272827" y="9907930"/>
            <a:ext cx="2048889" cy="1887696"/>
            <a:chOff x="0" y="440452"/>
            <a:chExt cx="2048889" cy="1887695"/>
          </a:xfrm>
        </p:grpSpPr>
        <p:sp>
          <p:nvSpPr>
            <p:cNvPr id="1981" name="Linear regression…">
              <a:extLst>
                <a:ext uri="{FF2B5EF4-FFF2-40B4-BE49-F238E27FC236}">
                  <a16:creationId xmlns:a16="http://schemas.microsoft.com/office/drawing/2014/main" id="{299A8A33-C3B5-E58E-91BE-8638D5C7824E}"/>
                </a:ext>
              </a:extLst>
            </p:cNvPr>
            <p:cNvSpPr txBox="1"/>
            <p:nvPr/>
          </p:nvSpPr>
          <p:spPr>
            <a:xfrm>
              <a:off x="333676" y="440452"/>
              <a:ext cx="1715213" cy="1887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Tidyverse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ggplot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Stats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Quarto</a:t>
              </a:r>
              <a:endParaRPr lang="da-DK" dirty="0"/>
            </a:p>
          </p:txBody>
        </p:sp>
        <p:sp>
          <p:nvSpPr>
            <p:cNvPr id="1983" name="Oval 23">
              <a:extLst>
                <a:ext uri="{FF2B5EF4-FFF2-40B4-BE49-F238E27FC236}">
                  <a16:creationId xmlns:a16="http://schemas.microsoft.com/office/drawing/2014/main" id="{BA9D300A-60AD-E5E9-8B41-9D38BAD2B408}"/>
                </a:ext>
              </a:extLst>
            </p:cNvPr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>
              <a:extLst>
                <a:ext uri="{FF2B5EF4-FFF2-40B4-BE49-F238E27FC236}">
                  <a16:creationId xmlns:a16="http://schemas.microsoft.com/office/drawing/2014/main" id="{4C933E15-9A63-F6BE-BB83-42D44CF69073}"/>
                </a:ext>
              </a:extLst>
            </p:cNvPr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>
              <a:extLst>
                <a:ext uri="{FF2B5EF4-FFF2-40B4-BE49-F238E27FC236}">
                  <a16:creationId xmlns:a16="http://schemas.microsoft.com/office/drawing/2014/main" id="{53B36BE1-4684-0D61-3197-04B86B848B98}"/>
                </a:ext>
              </a:extLst>
            </p:cNvPr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>
              <a:extLst>
                <a:ext uri="{FF2B5EF4-FFF2-40B4-BE49-F238E27FC236}">
                  <a16:creationId xmlns:a16="http://schemas.microsoft.com/office/drawing/2014/main" id="{04F3052A-664F-985B-AB74-8E71EB6970F4}"/>
                </a:ext>
              </a:extLst>
            </p:cNvPr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>
            <a:extLst>
              <a:ext uri="{FF2B5EF4-FFF2-40B4-BE49-F238E27FC236}">
                <a16:creationId xmlns:a16="http://schemas.microsoft.com/office/drawing/2014/main" id="{E99B5BDE-FF85-41D8-6904-EE22F68A444A}"/>
              </a:ext>
            </a:extLst>
          </p:cNvPr>
          <p:cNvSpPr txBox="1"/>
          <p:nvPr/>
        </p:nvSpPr>
        <p:spPr>
          <a:xfrm>
            <a:off x="374649" y="13057831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948" name="Oval 35">
            <a:extLst>
              <a:ext uri="{FF2B5EF4-FFF2-40B4-BE49-F238E27FC236}">
                <a16:creationId xmlns:a16="http://schemas.microsoft.com/office/drawing/2014/main" id="{DB81D965-FDED-E1C7-1E15-402646C4BDB7}"/>
              </a:ext>
            </a:extLst>
          </p:cNvPr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48465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>
            <a:extLst>
              <a:ext uri="{FF2B5EF4-FFF2-40B4-BE49-F238E27FC236}">
                <a16:creationId xmlns:a16="http://schemas.microsoft.com/office/drawing/2014/main" id="{6F510C90-B931-FF32-179A-35BEC8E46D84}"/>
              </a:ext>
            </a:extLst>
          </p:cNvPr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54390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3123145"/>
            <a:ext cx="5971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>
                <a:solidFill>
                  <a:srgbClr val="374556"/>
                </a:solidFill>
              </a:rPr>
              <a:t>lme4: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glmmTMB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https://cran.r-project.org/web/packages/glmmTMB/index.html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6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7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7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8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glmnet</a:t>
            </a:r>
            <a:r>
              <a:rPr b="1" dirty="0">
                <a:solidFill>
                  <a:srgbClr val="374556"/>
                </a:solidFill>
              </a:rPr>
              <a:t>:</a:t>
            </a:r>
            <a:r>
              <a:rPr dirty="0">
                <a:solidFill>
                  <a:srgbClr val="374556"/>
                </a:solidFill>
              </a:rPr>
              <a:t> </a:t>
            </a:r>
            <a:r>
              <a:rPr u="sng" dirty="0">
                <a:solidFill>
                  <a:srgbClr val="37455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 dirty="0" err="1">
                <a:solidFill>
                  <a:srgbClr val="374556"/>
                </a:solidFill>
              </a:rPr>
              <a:t>elasticnet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https://cran.r-project.org/web/packages/elasticnet/elasticnet.pdf</a:t>
            </a:r>
            <a:r>
              <a:rPr dirty="0">
                <a:solidFill>
                  <a:srgbClr val="374556"/>
                </a:solidFill>
              </a:rP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https://www.datacamp.com/community/tutorials/tutorial-ridge-lasso-elastic-net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survival</a:t>
            </a:r>
            <a:r>
              <a:rPr>
                <a:solidFill>
                  <a:srgbClr val="374556"/>
                </a:solidFill>
              </a:rPr>
              <a:t>: </a:t>
            </a:r>
            <a:r>
              <a:rPr u="sng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>
                <a:solidFill>
                  <a:srgbClr val="374556"/>
                </a:solidFill>
              </a:rPr>
              <a:t>survminer: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https://cran.r-project.org/web/packages/survminer/survminer.pdf</a:t>
            </a:r>
          </a:p>
          <a:p>
            <a:pPr>
              <a:defRPr sz="1800"/>
            </a:pPr>
            <a:r>
              <a:rPr>
                <a:solidFill>
                  <a:srgbClr val="374556"/>
                </a:solidFill>
              </a:rPr>
              <a:t>(</a:t>
            </a:r>
            <a:r>
              <a:rPr u="sng">
                <a:solidFill>
                  <a:srgbClr val="374556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https://rpkgs.datanovia.com/survminer/</a:t>
            </a:r>
            <a:r>
              <a:rPr>
                <a:solidFill>
                  <a:srgbClr val="374556"/>
                </a:solidFill>
              </a:rP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5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Epi:</a:t>
            </a:r>
            <a:r>
              <a:rPr>
                <a:solidFill>
                  <a:srgbClr val="374556"/>
                </a:solidFill>
              </a:rPr>
              <a:t> </a:t>
            </a: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>
                <a:solidFill>
                  <a:srgbClr val="374556"/>
                </a:solidFill>
              </a:rPr>
              <a:t>pubh: </a:t>
            </a: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https://cran.r-project.org/web/packages/incidence/vignettes/customize_plot.html</a:t>
            </a:r>
            <a:r>
              <a:rPr>
                <a:solidFill>
                  <a:srgbClr val="374556"/>
                </a:solidFill>
              </a:rPr>
              <a:t> </a:t>
            </a:r>
          </a:p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https://rviews.rstudio.com/2020/03/05/covid-19-epidemiology-with-r/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https://statsandr.com/blog/clustering-analysis-k-means-and-hierarchical-clustering-by-hand-and-in-r/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https://bioconductor.org/packages/release/bioc/vignettes/PCAtools/inst/doc/PCAtools.html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https://amices.org/mice/</a:t>
            </a:r>
          </a:p>
          <a:p>
            <a:pPr>
              <a:defRPr sz="1800"/>
            </a:pPr>
            <a:r>
              <a:rPr dirty="0">
                <a:solidFill>
                  <a:srgbClr val="374556"/>
                </a:solidFill>
              </a:rPr>
              <a:t>https://</a:t>
            </a:r>
            <a:r>
              <a:rPr dirty="0" err="1">
                <a:solidFill>
                  <a:srgbClr val="374556"/>
                </a:solidFill>
              </a:rPr>
              <a:t>datascienceplus.com</a:t>
            </a:r>
            <a:r>
              <a:rPr dirty="0">
                <a:solidFill>
                  <a:srgbClr val="374556"/>
                </a:solidFill>
              </a:rPr>
              <a:t>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https://www.blopig.com/blog/2017/04/a-very-basic-introduction-to-random-forests-using-r/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https://www.edureka.co/blog/knn-algorithm-in-r/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>
              <a:defRPr sz="1800"/>
            </a:pPr>
            <a:r>
              <a:rPr u="sng" dirty="0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9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786415"/>
            <a:ext cx="488462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https://lgatto.github.io/IntroMachineLearningWithR/an-introduction-to-machine-learning-with-r.html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11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2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3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5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8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9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19604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19604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6204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55065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EasyQC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6204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9452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54466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EasyStrata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u="sng" dirty="0">
                <a:solidFill>
                  <a:srgbClr val="37455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https://www.uni-regensburg.de/medizin/epidemiologie-praeventivmedizin/genetische-epidemiologie/software/</a:t>
            </a:r>
            <a:r>
              <a:rPr dirty="0">
                <a:solidFill>
                  <a:srgbClr val="374556"/>
                </a:solidFill>
              </a:rPr>
              <a:t> 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24377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54466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Manhattan and QQ plots</a:t>
            </a:r>
            <a:r>
              <a:rPr dirty="0">
                <a:solidFill>
                  <a:srgbClr val="374556"/>
                </a:solidFill>
              </a:rPr>
              <a:t>: </a:t>
            </a:r>
            <a:r>
              <a:rPr dirty="0">
                <a:solidFill>
                  <a:srgbClr val="37455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https://cran.r-project.org/web/packages/qqman/vignettes/qqman.htm</a:t>
            </a:r>
            <a:r>
              <a:rPr lang="en-US" dirty="0">
                <a:solidFill>
                  <a:srgbClr val="374556"/>
                </a:solidFill>
              </a:rPr>
              <a:t> </a:t>
            </a:r>
            <a:r>
              <a:rPr dirty="0">
                <a:solidFill>
                  <a:srgbClr val="374556"/>
                </a:solidFill>
              </a:rPr>
              <a:t>l</a:t>
            </a:r>
            <a:endParaRPr sz="1200" dirty="0">
              <a:solidFill>
                <a:srgbClr val="374556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3721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3721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17209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>
                <a:solidFill>
                  <a:srgbClr val="374556"/>
                </a:solidFill>
              </a:rPr>
              <a:t>DESeq2, </a:t>
            </a:r>
            <a:r>
              <a:rPr b="1" dirty="0" err="1">
                <a:solidFill>
                  <a:srgbClr val="374556"/>
                </a:solidFill>
              </a:rPr>
              <a:t>limma</a:t>
            </a:r>
            <a:r>
              <a:rPr b="1" dirty="0">
                <a:solidFill>
                  <a:srgbClr val="374556"/>
                </a:solidFill>
              </a:rPr>
              <a:t>, </a:t>
            </a:r>
            <a:r>
              <a:rPr b="1" dirty="0" err="1">
                <a:solidFill>
                  <a:srgbClr val="374556"/>
                </a:solidFill>
              </a:rPr>
              <a:t>EdgeR</a:t>
            </a:r>
            <a:r>
              <a:rPr b="1" dirty="0">
                <a:solidFill>
                  <a:srgbClr val="374556"/>
                </a:solidFill>
              </a:rPr>
              <a:t>, etc.: </a:t>
            </a:r>
            <a:r>
              <a:rPr u="sng" dirty="0">
                <a:solidFill>
                  <a:srgbClr val="37455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http://www.bioconductor.org/packages/release/BiocViews.html#___RNASeq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87877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18156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rPr dirty="0">
                <a:solidFill>
                  <a:srgbClr val="37455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https://cran.r-project.org/web/packages/e1071/vignettes/svmdoc.pdf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3721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7"/>
          <a:srcRect l="7006" b="6945"/>
          <a:stretch>
            <a:fillRect/>
          </a:stretch>
        </p:blipFill>
        <p:spPr>
          <a:xfrm>
            <a:off x="3243944" y="32821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8"/>
          <a:srcRect l="4165" r="492" b="12928"/>
          <a:stretch>
            <a:fillRect/>
          </a:stretch>
        </p:blipFill>
        <p:spPr>
          <a:xfrm>
            <a:off x="7525132" y="35583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9"/>
          <a:srcRect l="5978" r="2350" b="16499"/>
          <a:stretch>
            <a:fillRect/>
          </a:stretch>
        </p:blipFill>
        <p:spPr>
          <a:xfrm>
            <a:off x="7130836" y="21533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10"/>
          <a:srcRect l="8434" t="3797" r="2217" b="11985"/>
          <a:stretch>
            <a:fillRect/>
          </a:stretch>
        </p:blipFill>
        <p:spPr>
          <a:xfrm>
            <a:off x="14536458" y="33953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11"/>
          <a:srcRect l="8898" r="1199" b="11903"/>
          <a:stretch>
            <a:fillRect/>
          </a:stretch>
        </p:blipFill>
        <p:spPr>
          <a:xfrm>
            <a:off x="12863198" y="21606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12"/>
          <a:srcRect b="17708"/>
          <a:stretch>
            <a:fillRect/>
          </a:stretch>
        </p:blipFill>
        <p:spPr>
          <a:xfrm>
            <a:off x="1671694" y="83576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3"/>
          <a:srcRect b="7103"/>
          <a:stretch>
            <a:fillRect/>
          </a:stretch>
        </p:blipFill>
        <p:spPr>
          <a:xfrm>
            <a:off x="12839458" y="84731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4"/>
          <a:srcRect l="7079" b="6267"/>
          <a:stretch>
            <a:fillRect/>
          </a:stretch>
        </p:blipFill>
        <p:spPr>
          <a:xfrm>
            <a:off x="1255209" y="22082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2129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17209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 dirty="0" err="1">
                <a:solidFill>
                  <a:srgbClr val="374556"/>
                </a:solidFill>
              </a:rPr>
              <a:t>RforProteomics</a:t>
            </a:r>
            <a:r>
              <a:rPr b="1" dirty="0">
                <a:solidFill>
                  <a:srgbClr val="374556"/>
                </a:solidFill>
              </a:rPr>
              <a:t>: </a:t>
            </a:r>
            <a:r>
              <a:rPr lang="en-US" dirty="0">
                <a:solidFill>
                  <a:srgbClr val="374556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https://www.bioconductor.org/packages/release/BiocViews.html#___Proteomics</a:t>
            </a:r>
            <a:r>
              <a:rPr lang="en-US" dirty="0">
                <a:solidFill>
                  <a:srgbClr val="374556"/>
                </a:solidFill>
              </a:rPr>
              <a:t> </a:t>
            </a:r>
            <a:endParaRPr dirty="0">
              <a:solidFill>
                <a:srgbClr val="374556"/>
              </a:solidFill>
            </a:endParaRP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58455" t="4879" r="483" b="34764"/>
          <a:stretch>
            <a:fillRect/>
          </a:stretch>
        </p:blipFill>
        <p:spPr>
          <a:xfrm>
            <a:off x="8606077" y="94497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6"/>
          <a:srcRect l="3259" r="50052" b="6662"/>
          <a:stretch>
            <a:fillRect/>
          </a:stretch>
        </p:blipFill>
        <p:spPr>
          <a:xfrm>
            <a:off x="7130908" y="85155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http://www.bioconductor.org/packages/release/BiocViews.html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https://github.com/briandconnelly/pushoverr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https://mc-stan.org/users/interfaces/rstan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https://keras.rstudio.com/</a:t>
            </a:r>
          </a:p>
          <a:p>
            <a:pPr algn="ctr">
              <a:defRPr sz="1800"/>
            </a:pPr>
            <a:r>
              <a:rPr u="sng" dirty="0">
                <a:solidFill>
                  <a:srgbClr val="37455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https://tensorflow.rstudio.com/</a:t>
            </a:r>
            <a:r>
              <a:rPr dirty="0"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https://plotly-r.com/d-charts.html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https://gganimate.com/articles/gganimate.html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solidFill>
                  <a:srgbClr val="37455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</a:t>
            </a:r>
            <a:r>
              <a:rPr>
                <a:solidFill>
                  <a:srgbClr val="374556"/>
                </a:solidFill>
              </a:rP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4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1E8E-4F57-71C8-D548-DEAE09DE9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1582491D-A19E-8739-F043-4C2C68369235}"/>
              </a:ext>
            </a:extLst>
          </p:cNvPr>
          <p:cNvSpPr/>
          <p:nvPr/>
        </p:nvSpPr>
        <p:spPr>
          <a:xfrm>
            <a:off x="-36576" y="-68708"/>
            <a:ext cx="24407876" cy="3600555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3" name="REPRODUCIBLE ANALYSIS">
            <a:extLst>
              <a:ext uri="{FF2B5EF4-FFF2-40B4-BE49-F238E27FC236}">
                <a16:creationId xmlns:a16="http://schemas.microsoft.com/office/drawing/2014/main" id="{3A807567-7ED2-1BEB-B625-D406409CA232}"/>
              </a:ext>
            </a:extLst>
          </p:cNvPr>
          <p:cNvSpPr txBox="1"/>
          <p:nvPr/>
        </p:nvSpPr>
        <p:spPr>
          <a:xfrm>
            <a:off x="2125926" y="4732574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sp>
        <p:nvSpPr>
          <p:cNvPr id="1304" name="24">
            <a:extLst>
              <a:ext uri="{FF2B5EF4-FFF2-40B4-BE49-F238E27FC236}">
                <a16:creationId xmlns:a16="http://schemas.microsoft.com/office/drawing/2014/main" id="{30BED855-6B75-37E7-0644-855A386115DE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DBAD07C3-9ACF-2708-C661-30E80A31C3BD}"/>
              </a:ext>
            </a:extLst>
          </p:cNvPr>
          <p:cNvSpPr txBox="1"/>
          <p:nvPr/>
        </p:nvSpPr>
        <p:spPr>
          <a:xfrm>
            <a:off x="2041991" y="4539769"/>
            <a:ext cx="1128166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Drop-in </a:t>
            </a: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Thursday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(13-15)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Consultations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 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Commission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Research &amp; Supervision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56DF869-282B-F322-89BC-D685050AC449}"/>
              </a:ext>
            </a:extLst>
          </p:cNvPr>
          <p:cNvSpPr txBox="1"/>
          <p:nvPr/>
        </p:nvSpPr>
        <p:spPr>
          <a:xfrm>
            <a:off x="3090658" y="11677502"/>
            <a:ext cx="69806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Read more on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Website!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5E776814-E97F-0B20-E8BE-0967ADA1FF8F}"/>
              </a:ext>
            </a:extLst>
          </p:cNvPr>
          <p:cNvSpPr txBox="1"/>
          <p:nvPr/>
        </p:nvSpPr>
        <p:spPr>
          <a:xfrm>
            <a:off x="14299956" y="11677502"/>
            <a:ext cx="72392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Flow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on LinkedIn!</a:t>
            </a:r>
          </a:p>
          <a:p>
            <a:pPr algn="ctr"/>
            <a:r>
              <a:rPr lang="da-DK" sz="2400" b="1" dirty="0">
                <a:solidFill>
                  <a:srgbClr val="374556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https://www.linkedin.com/company/ucph-heads/</a:t>
            </a:r>
            <a:r>
              <a:rPr lang="da-DK" sz="24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5F12D0C-4F7F-08DC-080E-607845DB774F}"/>
              </a:ext>
            </a:extLst>
          </p:cNvPr>
          <p:cNvSpPr txBox="1"/>
          <p:nvPr/>
        </p:nvSpPr>
        <p:spPr>
          <a:xfrm>
            <a:off x="14679760" y="4539769"/>
            <a:ext cx="969154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Events</a:t>
            </a: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 and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Conferences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Course Reminders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a-DK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90C2FF68-8D64-5043-2BBC-58F28B91DCC3}"/>
              </a:ext>
            </a:extLst>
          </p:cNvPr>
          <p:cNvGrpSpPr/>
          <p:nvPr/>
        </p:nvGrpSpPr>
        <p:grpSpPr>
          <a:xfrm>
            <a:off x="2175778" y="1057980"/>
            <a:ext cx="17319230" cy="3481790"/>
            <a:chOff x="-1" y="0"/>
            <a:chExt cx="17319224" cy="3481788"/>
          </a:xfrm>
        </p:grpSpPr>
        <p:sp>
          <p:nvSpPr>
            <p:cNvPr id="10" name="COOL STUFF IN R">
              <a:extLst>
                <a:ext uri="{FF2B5EF4-FFF2-40B4-BE49-F238E27FC236}">
                  <a16:creationId xmlns:a16="http://schemas.microsoft.com/office/drawing/2014/main" id="{7A7DAC46-2E69-D8A6-79E4-DEEB52870B2E}"/>
                </a:ext>
              </a:extLst>
            </p:cNvPr>
            <p:cNvSpPr txBox="1"/>
            <p:nvPr/>
          </p:nvSpPr>
          <p:spPr>
            <a:xfrm>
              <a:off x="-1" y="712243"/>
              <a:ext cx="17319224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DATA SCIENCE WITH HEADS DATA LAB</a:t>
              </a:r>
              <a:endParaRPr dirty="0"/>
            </a:p>
          </p:txBody>
        </p:sp>
        <p:sp>
          <p:nvSpPr>
            <p:cNvPr id="11" name="FROM EXCEL TO R">
              <a:extLst>
                <a:ext uri="{FF2B5EF4-FFF2-40B4-BE49-F238E27FC236}">
                  <a16:creationId xmlns:a16="http://schemas.microsoft.com/office/drawing/2014/main" id="{C29FF4FA-E969-009C-1665-2B0D829BBECC}"/>
                </a:ext>
              </a:extLst>
            </p:cNvPr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7A26CF87-DEC7-2740-FF68-E337E2AF7CF2}"/>
                </a:ext>
              </a:extLst>
            </p:cNvPr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4" name="Billede 13" descr="Et billede, der indeholder mønster, kvadratisk, pixel, design&#10;&#10;Automatisk genereret beskrivelse">
            <a:extLst>
              <a:ext uri="{FF2B5EF4-FFF2-40B4-BE49-F238E27FC236}">
                <a16:creationId xmlns:a16="http://schemas.microsoft.com/office/drawing/2014/main" id="{F75F8D6F-501D-F434-9C0F-718BF8D4D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78" y="6858000"/>
            <a:ext cx="5077245" cy="5077245"/>
          </a:xfrm>
          <a:prstGeom prst="rect">
            <a:avLst/>
          </a:prstGeom>
        </p:spPr>
      </p:pic>
      <p:pic>
        <p:nvPicPr>
          <p:cNvPr id="16" name="Billede 15" descr="Et billede, der indeholder mønster, kvadratisk, pixel, design&#10;&#10;Automatisk genereret beskrivelse">
            <a:extLst>
              <a:ext uri="{FF2B5EF4-FFF2-40B4-BE49-F238E27FC236}">
                <a16:creationId xmlns:a16="http://schemas.microsoft.com/office/drawing/2014/main" id="{5CCF891A-B4C3-F0B1-6CC4-1E396195A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955" y="6857999"/>
            <a:ext cx="5077245" cy="507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3307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61B59-F058-B1D0-FDF5-0AEE01AD2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F9E66F14-40B5-AE6D-34B5-FF563C0FE423}"/>
              </a:ext>
            </a:extLst>
          </p:cNvPr>
          <p:cNvSpPr/>
          <p:nvPr/>
        </p:nvSpPr>
        <p:spPr>
          <a:xfrm>
            <a:off x="-36576" y="-68708"/>
            <a:ext cx="24407876" cy="3600555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4" name="24">
            <a:extLst>
              <a:ext uri="{FF2B5EF4-FFF2-40B4-BE49-F238E27FC236}">
                <a16:creationId xmlns:a16="http://schemas.microsoft.com/office/drawing/2014/main" id="{6C55B7FB-015F-BCB7-1FD0-AB67625E5629}"/>
              </a:ext>
            </a:extLst>
          </p:cNvPr>
          <p:cNvSpPr txBox="1"/>
          <p:nvPr/>
        </p:nvSpPr>
        <p:spPr>
          <a:xfrm>
            <a:off x="374649" y="13123145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C0050549-9007-F604-C621-F764C09166BA}"/>
              </a:ext>
            </a:extLst>
          </p:cNvPr>
          <p:cNvGrpSpPr/>
          <p:nvPr/>
        </p:nvGrpSpPr>
        <p:grpSpPr>
          <a:xfrm>
            <a:off x="2175778" y="1057980"/>
            <a:ext cx="17319230" cy="3481790"/>
            <a:chOff x="-1" y="0"/>
            <a:chExt cx="17319224" cy="3481788"/>
          </a:xfrm>
        </p:grpSpPr>
        <p:sp>
          <p:nvSpPr>
            <p:cNvPr id="10" name="COOL STUFF IN R">
              <a:extLst>
                <a:ext uri="{FF2B5EF4-FFF2-40B4-BE49-F238E27FC236}">
                  <a16:creationId xmlns:a16="http://schemas.microsoft.com/office/drawing/2014/main" id="{FE008F6B-0A11-CF48-4D7D-275DF5A6D628}"/>
                </a:ext>
              </a:extLst>
            </p:cNvPr>
            <p:cNvSpPr txBox="1"/>
            <p:nvPr/>
          </p:nvSpPr>
          <p:spPr>
            <a:xfrm>
              <a:off x="-1" y="712243"/>
              <a:ext cx="17319224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TALKING HEADS</a:t>
              </a:r>
              <a:endParaRPr dirty="0"/>
            </a:p>
          </p:txBody>
        </p:sp>
        <p:sp>
          <p:nvSpPr>
            <p:cNvPr id="11" name="FROM EXCEL TO R">
              <a:extLst>
                <a:ext uri="{FF2B5EF4-FFF2-40B4-BE49-F238E27FC236}">
                  <a16:creationId xmlns:a16="http://schemas.microsoft.com/office/drawing/2014/main" id="{754AB605-DDC2-9F82-AECE-C6317F39D92C}"/>
                </a:ext>
              </a:extLst>
            </p:cNvPr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2A07F1AA-BBF3-46BC-D2C2-A484416E0DF2}"/>
                </a:ext>
              </a:extLst>
            </p:cNvPr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488469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601832" y="1333335"/>
            <a:ext cx="18750566" cy="1804128"/>
            <a:chOff x="0" y="-31498"/>
            <a:chExt cx="18750565" cy="1804126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673276"/>
              <a:ext cx="1875056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WHAT WILL </a:t>
              </a:r>
              <a:r>
                <a:rPr lang="en-US" dirty="0"/>
                <a:t>I</a:t>
              </a:r>
              <a:r>
                <a:rPr dirty="0"/>
                <a:t> LEARN?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1833295" y="-31498"/>
              <a:ext cx="9158947" cy="6160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75550" y="4620340"/>
            <a:ext cx="4061313" cy="591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951131" y="4620340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STATISTICS</a:t>
            </a:r>
            <a:endParaRPr dirty="0"/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14475" y="10644864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406700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64243" y="10839188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Linear</a:t>
            </a:r>
            <a:r>
              <a:rPr lang="da-DK" dirty="0"/>
              <a:t> models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ANOVA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Post Hoc Tests</a:t>
            </a:r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19397043" y="10277143"/>
            <a:ext cx="1596756" cy="561922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425153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9750" y="-36577"/>
            <a:ext cx="24455034" cy="1057491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376457" y="12429894"/>
            <a:ext cx="896144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presentation was created by Center for Health Data</a:t>
            </a:r>
            <a:endParaRPr lang="en-US" dirty="0"/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3119607"/>
            <a:ext cx="413527" cy="9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084524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1385" y="6084524"/>
            <a:ext cx="7692757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Data Analysis </a:t>
            </a:r>
            <a:r>
              <a:rPr lang="da-DK" dirty="0" err="1"/>
              <a:t>Exercise</a:t>
            </a:r>
            <a:r>
              <a:rPr lang="da-DK" sz="1100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</a:t>
            </a:r>
            <a:r>
              <a:rPr lang="da-DK" dirty="0"/>
              <a:t>-</a:t>
            </a:r>
            <a:r>
              <a:rPr dirty="0"/>
              <a:t> Break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Data Analysis Exercise</a:t>
            </a:r>
            <a:endParaRPr sz="1200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4D59DF73-3A5A-F52D-AB99-E4EE7D0025CA}"/>
              </a:ext>
            </a:extLst>
          </p:cNvPr>
          <p:cNvSpPr txBox="1"/>
          <p:nvPr/>
        </p:nvSpPr>
        <p:spPr>
          <a:xfrm>
            <a:off x="9039497" y="1873837"/>
            <a:ext cx="88646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OLD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3DFFA-8D6A-2E41-048A-EAE19E550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>
            <a:extLst>
              <a:ext uri="{FF2B5EF4-FFF2-40B4-BE49-F238E27FC236}">
                <a16:creationId xmlns:a16="http://schemas.microsoft.com/office/drawing/2014/main" id="{29F7F50C-5807-94E9-0ED2-5DA0CBEBA98F}"/>
              </a:ext>
            </a:extLst>
          </p:cNvPr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>
            <a:extLst>
              <a:ext uri="{FF2B5EF4-FFF2-40B4-BE49-F238E27FC236}">
                <a16:creationId xmlns:a16="http://schemas.microsoft.com/office/drawing/2014/main" id="{C490A17C-6156-4DD8-3936-555E30FBB2C6}"/>
              </a:ext>
            </a:extLst>
          </p:cNvPr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>
              <a:extLst>
                <a:ext uri="{FF2B5EF4-FFF2-40B4-BE49-F238E27FC236}">
                  <a16:creationId xmlns:a16="http://schemas.microsoft.com/office/drawing/2014/main" id="{4159D99B-E2B0-2FD7-354A-6A88B1C3D486}"/>
                </a:ext>
              </a:extLst>
            </p:cNvPr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359" name="FROM EXCEL TO R">
              <a:extLst>
                <a:ext uri="{FF2B5EF4-FFF2-40B4-BE49-F238E27FC236}">
                  <a16:creationId xmlns:a16="http://schemas.microsoft.com/office/drawing/2014/main" id="{8CA6F26B-0BE8-CAE2-320C-5A404DAA408F}"/>
                </a:ext>
              </a:extLst>
            </p:cNvPr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>
              <a:extLst>
                <a:ext uri="{FF2B5EF4-FFF2-40B4-BE49-F238E27FC236}">
                  <a16:creationId xmlns:a16="http://schemas.microsoft.com/office/drawing/2014/main" id="{5CEC7DEA-51A2-B073-355F-C56622EC8D66}"/>
                </a:ext>
              </a:extLst>
            </p:cNvPr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>
            <a:extLst>
              <a:ext uri="{FF2B5EF4-FFF2-40B4-BE49-F238E27FC236}">
                <a16:creationId xmlns:a16="http://schemas.microsoft.com/office/drawing/2014/main" id="{8EF06494-687D-59F9-5371-64CE9F77B8F4}"/>
              </a:ext>
            </a:extLst>
          </p:cNvPr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>
            <a:extLst>
              <a:ext uri="{FF2B5EF4-FFF2-40B4-BE49-F238E27FC236}">
                <a16:creationId xmlns:a16="http://schemas.microsoft.com/office/drawing/2014/main" id="{4C1D2F5E-934E-4B14-A4A9-BAAEAC9AC0E1}"/>
              </a:ext>
            </a:extLst>
          </p:cNvPr>
          <p:cNvSpPr txBox="1"/>
          <p:nvPr/>
        </p:nvSpPr>
        <p:spPr>
          <a:xfrm>
            <a:off x="380801" y="13119607"/>
            <a:ext cx="413527" cy="9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64" name="DAY 1: Holst aud.">
            <a:extLst>
              <a:ext uri="{FF2B5EF4-FFF2-40B4-BE49-F238E27FC236}">
                <a16:creationId xmlns:a16="http://schemas.microsoft.com/office/drawing/2014/main" id="{FC403EAE-1119-0569-36DB-22084C5AF40C}"/>
              </a:ext>
            </a:extLst>
          </p:cNvPr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>
            <a:extLst>
              <a:ext uri="{FF2B5EF4-FFF2-40B4-BE49-F238E27FC236}">
                <a16:creationId xmlns:a16="http://schemas.microsoft.com/office/drawing/2014/main" id="{9D201132-546B-AC2D-E5E8-AF28E0647B41}"/>
              </a:ext>
            </a:extLst>
          </p:cNvPr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>
            <a:extLst>
              <a:ext uri="{FF2B5EF4-FFF2-40B4-BE49-F238E27FC236}">
                <a16:creationId xmlns:a16="http://schemas.microsoft.com/office/drawing/2014/main" id="{5AEC04A1-E591-E6A5-2589-7925DA5A64A5}"/>
              </a:ext>
            </a:extLst>
          </p:cNvPr>
          <p:cNvSpPr txBox="1"/>
          <p:nvPr/>
        </p:nvSpPr>
        <p:spPr>
          <a:xfrm>
            <a:off x="1993382" y="6648780"/>
            <a:ext cx="6030442" cy="5145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</a:t>
            </a:r>
            <a:r>
              <a:rPr lang="da-DK" dirty="0"/>
              <a:t>:45</a:t>
            </a:r>
            <a:r>
              <a:rPr dirty="0"/>
              <a:t> - Introduction to R 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09</a:t>
            </a:r>
            <a:r>
              <a:rPr dirty="0"/>
              <a:t>:</a:t>
            </a:r>
            <a:r>
              <a:rPr lang="da-DK" dirty="0"/>
              <a:t>45</a:t>
            </a:r>
            <a:r>
              <a:rPr dirty="0"/>
              <a:t> </a:t>
            </a:r>
            <a:r>
              <a:rPr lang="da-DK" dirty="0"/>
              <a:t>-</a:t>
            </a:r>
            <a:r>
              <a:rPr dirty="0"/>
              <a:t> Exercise</a:t>
            </a:r>
            <a:r>
              <a:rPr lang="da-DK" dirty="0"/>
              <a:t> 0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10</a:t>
            </a:r>
            <a:r>
              <a:rPr dirty="0"/>
              <a:t>:</a:t>
            </a:r>
            <a:r>
              <a:rPr lang="da-DK" dirty="0"/>
              <a:t>3</a:t>
            </a:r>
            <a:r>
              <a:rPr dirty="0"/>
              <a:t>0 </a:t>
            </a:r>
            <a:r>
              <a:rPr lang="da-DK" dirty="0"/>
              <a:t>- </a:t>
            </a:r>
            <a:r>
              <a:rPr lang="da-DK" dirty="0" err="1"/>
              <a:t>Introduction</a:t>
            </a:r>
            <a:r>
              <a:rPr lang="da-DK" dirty="0"/>
              <a:t> to </a:t>
            </a:r>
            <a:r>
              <a:rPr lang="da-DK" dirty="0" err="1"/>
              <a:t>Quarto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11:00 - </a:t>
            </a:r>
            <a:r>
              <a:rPr lang="da-DK" dirty="0" err="1"/>
              <a:t>Exercise</a:t>
            </a:r>
            <a:r>
              <a:rPr lang="da-DK" dirty="0"/>
              <a:t> 1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13</a:t>
            </a:r>
            <a:r>
              <a:rPr dirty="0"/>
              <a:t>:</a:t>
            </a:r>
            <a:r>
              <a:rPr lang="da-DK" dirty="0"/>
              <a:t>00</a:t>
            </a:r>
            <a:r>
              <a:rPr dirty="0"/>
              <a:t>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14</a:t>
            </a:r>
            <a:r>
              <a:rPr dirty="0"/>
              <a:t>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 err="1"/>
              <a:t>Tidyverse</a:t>
            </a:r>
            <a:r>
              <a:rPr lang="da-DK" dirty="0"/>
              <a:t> </a:t>
            </a:r>
            <a:r>
              <a:rPr lang="da-DK" dirty="0" err="1"/>
              <a:t>Exercise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See you tomorrow</a:t>
            </a:r>
          </a:p>
        </p:txBody>
      </p:sp>
      <p:sp>
        <p:nvSpPr>
          <p:cNvPr id="369" name="08:30 - Coffee…">
            <a:extLst>
              <a:ext uri="{FF2B5EF4-FFF2-40B4-BE49-F238E27FC236}">
                <a16:creationId xmlns:a16="http://schemas.microsoft.com/office/drawing/2014/main" id="{C47C9C2A-0211-7775-DE72-BE89F0828903}"/>
              </a:ext>
            </a:extLst>
          </p:cNvPr>
          <p:cNvSpPr txBox="1"/>
          <p:nvPr/>
        </p:nvSpPr>
        <p:spPr>
          <a:xfrm>
            <a:off x="11871385" y="6930908"/>
            <a:ext cx="7692757" cy="458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 </a:t>
            </a:r>
            <a:r>
              <a:rPr lang="da-DK" dirty="0" err="1"/>
              <a:t>Exercises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Data Analysis Exercise</a:t>
            </a:r>
            <a:endParaRPr sz="1200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>
            <a:extLst>
              <a:ext uri="{FF2B5EF4-FFF2-40B4-BE49-F238E27FC236}">
                <a16:creationId xmlns:a16="http://schemas.microsoft.com/office/drawing/2014/main" id="{3AD03075-9484-DDF5-E437-2B614B9F7F37}"/>
              </a:ext>
            </a:extLst>
          </p:cNvPr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0EACC748-BA19-545A-75C2-6BCB21D8EE65}"/>
              </a:ext>
            </a:extLst>
          </p:cNvPr>
          <p:cNvSpPr txBox="1"/>
          <p:nvPr/>
        </p:nvSpPr>
        <p:spPr>
          <a:xfrm>
            <a:off x="8008009" y="11907393"/>
            <a:ext cx="615553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>
                <a:latin typeface="Helvetica" pitchFamily="2" charset="0"/>
              </a:rPr>
              <a:t>2*15 </a:t>
            </a:r>
            <a:r>
              <a:rPr lang="da-DK" dirty="0" err="1">
                <a:latin typeface="Helvetica" pitchFamily="2" charset="0"/>
              </a:rPr>
              <a:t>minutes</a:t>
            </a:r>
            <a:r>
              <a:rPr lang="da-DK" dirty="0">
                <a:latin typeface="Helvetica" pitchFamily="2" charset="0"/>
              </a:rPr>
              <a:t> break </a:t>
            </a:r>
            <a:r>
              <a:rPr lang="da-DK" dirty="0" err="1">
                <a:latin typeface="Helvetica" pitchFamily="2" charset="0"/>
              </a:rPr>
              <a:t>every</a:t>
            </a:r>
            <a:r>
              <a:rPr lang="da-DK" dirty="0">
                <a:latin typeface="Helvetica" pitchFamily="2" charset="0"/>
              </a:rPr>
              <a:t> </a:t>
            </a:r>
            <a:r>
              <a:rPr lang="da-DK" dirty="0" err="1">
                <a:latin typeface="Helvetica" pitchFamily="2" charset="0"/>
              </a:rPr>
              <a:t>day</a:t>
            </a:r>
            <a:endParaRPr kumimoji="0" lang="da-DK" sz="3600" b="0" i="0" u="none" strike="noStrike" cap="none" spc="0" normalizeH="0" baseline="0" dirty="0">
              <a:ln>
                <a:noFill/>
              </a:ln>
              <a:solidFill>
                <a:srgbClr val="999999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93895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1519354" y="6878274"/>
            <a:ext cx="16072296" cy="540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0" y="-27802"/>
            <a:ext cx="24371300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142747"/>
            <a:ext cx="10532302" cy="3916506"/>
            <a:chOff x="0" y="-57197"/>
            <a:chExt cx="10532301" cy="3916504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 dirty="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1607316" y="-57197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259427"/>
              <a:ext cx="1152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4423415" cy="9540962"/>
          </a:xfrm>
          <a:prstGeom prst="rect">
            <a:avLst/>
          </a:prstGeom>
          <a:solidFill>
            <a:srgbClr val="7893B7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grpSp>
        <p:nvGrpSpPr>
          <p:cNvPr id="406" name="Group"/>
          <p:cNvGrpSpPr/>
          <p:nvPr/>
        </p:nvGrpSpPr>
        <p:grpSpPr>
          <a:xfrm>
            <a:off x="2121999" y="974741"/>
            <a:ext cx="10670247" cy="1919989"/>
            <a:chOff x="0" y="-188001"/>
            <a:chExt cx="10670245" cy="1919987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b="1" dirty="0"/>
                <a:t>R</a:t>
              </a:r>
              <a:r>
                <a:rPr sz="5000" dirty="0"/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1656594" y="-188001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 flipV="1">
              <a:off x="125419" y="57749"/>
              <a:ext cx="1188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>
            <a:grpSpLocks noChangeAspect="1"/>
          </p:cNvGrpSpPr>
          <p:nvPr/>
        </p:nvGrpSpPr>
        <p:grpSpPr>
          <a:xfrm>
            <a:off x="16893709" y="4730312"/>
            <a:ext cx="820224" cy="808644"/>
            <a:chOff x="0" y="-66887"/>
            <a:chExt cx="820222" cy="808642"/>
          </a:xfrm>
        </p:grpSpPr>
        <p:sp>
          <p:nvSpPr>
            <p:cNvPr id="407" name="Circle"/>
            <p:cNvSpPr>
              <a:spLocks noChangeAspect="1"/>
            </p:cNvSpPr>
            <p:nvPr/>
          </p:nvSpPr>
          <p:spPr>
            <a:xfrm>
              <a:off x="0" y="-66887"/>
              <a:ext cx="820222" cy="808642"/>
            </a:xfrm>
            <a:prstGeom prst="ellipse">
              <a:avLst/>
            </a:prstGeom>
            <a:solidFill>
              <a:srgbClr val="7893B7"/>
            </a:solidFill>
            <a:ln w="12700" cap="flat">
              <a:solidFill>
                <a:schemeClr val="bg1"/>
              </a:solidFill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52100" y="-18784"/>
              <a:ext cx="535748" cy="264204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70695" y="-31718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5400" dirty="0"/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811854" y="4751935"/>
            <a:ext cx="15725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4400" dirty="0"/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481491" y="5691507"/>
            <a:ext cx="11077614" cy="7529609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8" y="12373227"/>
            <a:ext cx="535438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 dirty="0"/>
              <a:t>Reports (html, pdf, </a:t>
            </a:r>
            <a:r>
              <a:rPr lang="en-US" sz="3000" b="1" dirty="0"/>
              <a:t>word</a:t>
            </a:r>
            <a:r>
              <a:rPr sz="3000" b="1" dirty="0"/>
              <a:t>)</a:t>
            </a:r>
            <a:r>
              <a:rPr b="1" dirty="0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525067"/>
                  </a:solidFill>
                </a:rP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397822" y="12713921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 dirty="0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3123145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Font/skrifttype, Grafik, logo&#10;&#10;Automatisk genereret beskrivelse">
            <a:extLst>
              <a:ext uri="{FF2B5EF4-FFF2-40B4-BE49-F238E27FC236}">
                <a16:creationId xmlns:a16="http://schemas.microsoft.com/office/drawing/2014/main" id="{99DE448E-6EC5-E30A-ABDA-6332664E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5" y="9872268"/>
            <a:ext cx="1957111" cy="22506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25194</TotalTime>
  <Words>4708</Words>
  <Application>Microsoft Macintosh PowerPoint</Application>
  <PresentationFormat>Brugerdefineret</PresentationFormat>
  <Paragraphs>880</Paragraphs>
  <Slides>50</Slides>
  <Notes>30</Notes>
  <HiddenSlides>1</HiddenSlides>
  <MMClips>0</MMClips>
  <ScaleCrop>false</ScaleCrop>
  <HeadingPairs>
    <vt:vector size="6" baseType="variant">
      <vt:variant>
        <vt:lpstr>Benyttede skrifttyper</vt:lpstr>
      </vt:variant>
      <vt:variant>
        <vt:i4>9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50</vt:i4>
      </vt:variant>
    </vt:vector>
  </HeadingPairs>
  <TitlesOfParts>
    <vt:vector size="60" baseType="lpstr">
      <vt:lpstr>Arial</vt:lpstr>
      <vt:lpstr>Calibri</vt:lpstr>
      <vt:lpstr>Calibri Light</vt:lpstr>
      <vt:lpstr>Courier</vt:lpstr>
      <vt:lpstr>Courier New</vt:lpstr>
      <vt:lpstr>Helvetica</vt:lpstr>
      <vt:lpstr>Lucida Grande</vt:lpstr>
      <vt:lpstr>Roboto-Medium</vt:lpstr>
      <vt:lpstr>Times Roman</vt:lpstr>
      <vt:lpstr>White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Helene Scheel Wegener</cp:lastModifiedBy>
  <cp:revision>220</cp:revision>
  <dcterms:modified xsi:type="dcterms:W3CDTF">2025-01-02T12:45:14Z</dcterms:modified>
</cp:coreProperties>
</file>